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sldIdLst>
    <p:sldId id="306" r:id="rId2"/>
    <p:sldId id="725" r:id="rId3"/>
    <p:sldId id="726" r:id="rId4"/>
    <p:sldId id="469" r:id="rId5"/>
    <p:sldId id="724" r:id="rId6"/>
    <p:sldId id="445" r:id="rId7"/>
    <p:sldId id="470" r:id="rId8"/>
    <p:sldId id="448" r:id="rId9"/>
    <p:sldId id="471" r:id="rId10"/>
    <p:sldId id="727" r:id="rId11"/>
    <p:sldId id="477" r:id="rId12"/>
    <p:sldId id="454" r:id="rId13"/>
    <p:sldId id="455" r:id="rId14"/>
    <p:sldId id="456" r:id="rId15"/>
    <p:sldId id="484" r:id="rId16"/>
    <p:sldId id="728" r:id="rId17"/>
    <p:sldId id="729" r:id="rId18"/>
    <p:sldId id="458" r:id="rId19"/>
    <p:sldId id="459" r:id="rId20"/>
    <p:sldId id="460" r:id="rId21"/>
    <p:sldId id="329" r:id="rId22"/>
    <p:sldId id="351" r:id="rId23"/>
    <p:sldId id="354" r:id="rId24"/>
    <p:sldId id="330" r:id="rId25"/>
    <p:sldId id="331" r:id="rId26"/>
    <p:sldId id="332" r:id="rId27"/>
    <p:sldId id="333" r:id="rId28"/>
    <p:sldId id="334" r:id="rId29"/>
    <p:sldId id="335" r:id="rId30"/>
    <p:sldId id="371" r:id="rId31"/>
    <p:sldId id="336" r:id="rId32"/>
    <p:sldId id="372" r:id="rId33"/>
    <p:sldId id="374" r:id="rId34"/>
    <p:sldId id="357" r:id="rId35"/>
    <p:sldId id="358" r:id="rId36"/>
    <p:sldId id="373" r:id="rId37"/>
    <p:sldId id="339" r:id="rId38"/>
    <p:sldId id="359" r:id="rId39"/>
    <p:sldId id="342" r:id="rId40"/>
    <p:sldId id="343" r:id="rId41"/>
    <p:sldId id="344" r:id="rId42"/>
    <p:sldId id="345" r:id="rId43"/>
    <p:sldId id="360" r:id="rId44"/>
    <p:sldId id="348" r:id="rId45"/>
    <p:sldId id="349" r:id="rId46"/>
    <p:sldId id="350" r:id="rId47"/>
    <p:sldId id="731" r:id="rId48"/>
    <p:sldId id="324" r:id="rId49"/>
    <p:sldId id="326" r:id="rId50"/>
    <p:sldId id="730" r:id="rId51"/>
    <p:sldId id="296" r:id="rId52"/>
    <p:sldId id="297" r:id="rId53"/>
    <p:sldId id="298" r:id="rId54"/>
    <p:sldId id="261" r:id="rId55"/>
    <p:sldId id="299" r:id="rId56"/>
    <p:sldId id="300" r:id="rId57"/>
    <p:sldId id="301" r:id="rId58"/>
    <p:sldId id="262" r:id="rId59"/>
    <p:sldId id="263" r:id="rId60"/>
    <p:sldId id="302" r:id="rId61"/>
    <p:sldId id="487" r:id="rId62"/>
    <p:sldId id="488" r:id="rId63"/>
    <p:sldId id="489" r:id="rId64"/>
    <p:sldId id="490" r:id="rId65"/>
    <p:sldId id="491" r:id="rId66"/>
    <p:sldId id="492" r:id="rId67"/>
    <p:sldId id="493" r:id="rId68"/>
    <p:sldId id="494" r:id="rId69"/>
    <p:sldId id="495" r:id="rId70"/>
    <p:sldId id="496" r:id="rId71"/>
    <p:sldId id="497" r:id="rId72"/>
    <p:sldId id="498" r:id="rId73"/>
    <p:sldId id="499" r:id="rId74"/>
    <p:sldId id="500" r:id="rId75"/>
    <p:sldId id="501" r:id="rId76"/>
    <p:sldId id="502" r:id="rId77"/>
    <p:sldId id="503" r:id="rId78"/>
    <p:sldId id="504" r:id="rId79"/>
    <p:sldId id="505" r:id="rId80"/>
    <p:sldId id="506" r:id="rId81"/>
    <p:sldId id="507" r:id="rId82"/>
    <p:sldId id="508" r:id="rId83"/>
    <p:sldId id="509" r:id="rId84"/>
    <p:sldId id="510" r:id="rId85"/>
    <p:sldId id="511" r:id="rId86"/>
    <p:sldId id="512" r:id="rId87"/>
    <p:sldId id="513" r:id="rId8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p:cViewPr varScale="1">
        <p:scale>
          <a:sx n="66" d="100"/>
          <a:sy n="66" d="100"/>
        </p:scale>
        <p:origin x="1506" y="48"/>
      </p:cViewPr>
      <p:guideLst>
        <p:guide orient="horz" pos="2160"/>
        <p:guide pos="2880"/>
      </p:guideLst>
    </p:cSldViewPr>
  </p:slideViewPr>
  <p:notesTextViewPr>
    <p:cViewPr>
      <p:scale>
        <a:sx n="100" d="100"/>
        <a:sy n="100" d="100"/>
      </p:scale>
      <p:origin x="0" y="0"/>
    </p:cViewPr>
  </p:notesTextViewPr>
  <p:sorterViewPr>
    <p:cViewPr>
      <p:scale>
        <a:sx n="71" d="100"/>
        <a:sy n="71"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 Id="rId4" Type="http://schemas.openxmlformats.org/officeDocument/2006/relationships/image" Target="../media/image7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7.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95.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image" Target="../media/image34.wmf"/><Relationship Id="rId1" Type="http://schemas.openxmlformats.org/officeDocument/2006/relationships/image" Target="../media/image95.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image" Target="../media/image98.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image" Target="../media/image101.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image" Target="../media/image106.wmf"/><Relationship Id="rId1" Type="http://schemas.openxmlformats.org/officeDocument/2006/relationships/image" Target="../media/image105.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110.wmf"/><Relationship Id="rId1" Type="http://schemas.openxmlformats.org/officeDocument/2006/relationships/image" Target="../media/image10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12.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117.wmf"/><Relationship Id="rId1" Type="http://schemas.openxmlformats.org/officeDocument/2006/relationships/image" Target="../media/image116.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2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64.wmf"/><Relationship Id="rId7" Type="http://schemas.openxmlformats.org/officeDocument/2006/relationships/image" Target="../media/image68.wmf"/><Relationship Id="rId2" Type="http://schemas.openxmlformats.org/officeDocument/2006/relationships/image" Target="../media/image63.wmf"/><Relationship Id="rId1" Type="http://schemas.openxmlformats.org/officeDocument/2006/relationships/image" Target="../media/image62.wmf"/><Relationship Id="rId6" Type="http://schemas.openxmlformats.org/officeDocument/2006/relationships/image" Target="../media/image67.wmf"/><Relationship Id="rId5" Type="http://schemas.openxmlformats.org/officeDocument/2006/relationships/image" Target="../media/image66.wmf"/><Relationship Id="rId4" Type="http://schemas.openxmlformats.org/officeDocument/2006/relationships/image" Target="../media/image6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43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14438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2150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4438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4439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14439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58C8910F-D4A2-4A20-B403-14BB2B00EBEC}" type="slidenum">
              <a:rPr lang="en-US"/>
              <a:pPr>
                <a:defRPr/>
              </a:pPr>
              <a:t>‹#›</a:t>
            </a:fld>
            <a:endParaRPr lang="en-US"/>
          </a:p>
        </p:txBody>
      </p:sp>
    </p:spTree>
    <p:extLst>
      <p:ext uri="{BB962C8B-B14F-4D97-AF65-F5344CB8AC3E}">
        <p14:creationId xmlns:p14="http://schemas.microsoft.com/office/powerpoint/2010/main" val="276119899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210EF5-41BD-4123-B294-528DE15826B3}" type="slidenum">
              <a:rPr lang="en-US" altLang="en-US"/>
              <a:pPr/>
              <a:t>4</a:t>
            </a:fld>
            <a:endParaRPr lang="en-US" altLang="en-US"/>
          </a:p>
        </p:txBody>
      </p:sp>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xfrm>
            <a:off x="914400" y="4343400"/>
            <a:ext cx="5029200" cy="4114800"/>
          </a:xfrm>
        </p:spPr>
        <p:txBody>
          <a:bodyPr/>
          <a:lstStyle/>
          <a:p>
            <a:endParaRPr lang="en-US" altLang="en-US"/>
          </a:p>
        </p:txBody>
      </p:sp>
    </p:spTree>
    <p:extLst>
      <p:ext uri="{BB962C8B-B14F-4D97-AF65-F5344CB8AC3E}">
        <p14:creationId xmlns:p14="http://schemas.microsoft.com/office/powerpoint/2010/main" val="41548168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7C0805-AC80-4033-B4D5-2D189F868FA6}" type="slidenum">
              <a:rPr lang="en-US" altLang="en-US"/>
              <a:pPr/>
              <a:t>20</a:t>
            </a:fld>
            <a:endParaRPr lang="en-US" altLang="en-US"/>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xfrm>
            <a:off x="914400" y="4343400"/>
            <a:ext cx="5029200" cy="4114800"/>
          </a:xfrm>
        </p:spPr>
        <p:txBody>
          <a:bodyPr/>
          <a:lstStyle/>
          <a:p>
            <a:r>
              <a:rPr lang="en-US" altLang="en-US"/>
              <a:t>Fig. 1-9 Intrinsic Silicon</a:t>
            </a:r>
          </a:p>
        </p:txBody>
      </p:sp>
    </p:spTree>
    <p:extLst>
      <p:ext uri="{BB962C8B-B14F-4D97-AF65-F5344CB8AC3E}">
        <p14:creationId xmlns:p14="http://schemas.microsoft.com/office/powerpoint/2010/main" val="1616464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EA73AC-27EC-4853-A3D5-11AFC88BDA89}" type="slidenum">
              <a:rPr lang="en-US" altLang="en-US"/>
              <a:pPr/>
              <a:t>7</a:t>
            </a:fld>
            <a:endParaRPr lang="en-US" altLang="en-US"/>
          </a:p>
        </p:txBody>
      </p:sp>
      <p:sp>
        <p:nvSpPr>
          <p:cNvPr id="180226" name="Rectangle 2"/>
          <p:cNvSpPr>
            <a:spLocks noGrp="1" noRot="1" noChangeAspect="1" noChangeArrowheads="1" noTextEdit="1"/>
          </p:cNvSpPr>
          <p:nvPr>
            <p:ph type="sldImg"/>
          </p:nvPr>
        </p:nvSpPr>
        <p:spPr>
          <a:ln/>
        </p:spPr>
      </p:sp>
      <p:sp>
        <p:nvSpPr>
          <p:cNvPr id="180227" name="Rectangle 3"/>
          <p:cNvSpPr>
            <a:spLocks noGrp="1" noChangeArrowheads="1"/>
          </p:cNvSpPr>
          <p:nvPr>
            <p:ph type="body" idx="1"/>
          </p:nvPr>
        </p:nvSpPr>
        <p:spPr>
          <a:xfrm>
            <a:off x="914400" y="4343400"/>
            <a:ext cx="5029200" cy="4114800"/>
          </a:xfrm>
        </p:spPr>
        <p:txBody>
          <a:bodyPr/>
          <a:lstStyle/>
          <a:p>
            <a:endParaRPr lang="en-US" altLang="en-US"/>
          </a:p>
        </p:txBody>
      </p:sp>
    </p:spTree>
    <p:extLst>
      <p:ext uri="{BB962C8B-B14F-4D97-AF65-F5344CB8AC3E}">
        <p14:creationId xmlns:p14="http://schemas.microsoft.com/office/powerpoint/2010/main" val="4019035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02214A-496E-4FFB-8766-2D074F70CF0F}" type="slidenum">
              <a:rPr lang="en-US" altLang="en-US"/>
              <a:pPr/>
              <a:t>8</a:t>
            </a:fld>
            <a:endParaRPr lang="en-US" altLang="en-US"/>
          </a:p>
        </p:txBody>
      </p:sp>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a:xfrm>
            <a:off x="914400" y="4343400"/>
            <a:ext cx="5029200" cy="4114800"/>
          </a:xfrm>
        </p:spPr>
        <p:txBody>
          <a:bodyPr/>
          <a:lstStyle/>
          <a:p>
            <a:r>
              <a:rPr lang="en-US" altLang="en-US"/>
              <a:t>Figure 1-1 Bohr Model</a:t>
            </a:r>
          </a:p>
        </p:txBody>
      </p:sp>
    </p:spTree>
    <p:extLst>
      <p:ext uri="{BB962C8B-B14F-4D97-AF65-F5344CB8AC3E}">
        <p14:creationId xmlns:p14="http://schemas.microsoft.com/office/powerpoint/2010/main" val="817488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C2D5CA-1CC1-4F23-9041-4BB594CE319D}" type="slidenum">
              <a:rPr lang="en-US" altLang="en-US"/>
              <a:pPr/>
              <a:t>10</a:t>
            </a:fld>
            <a:endParaRPr lang="en-US" alt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xfrm>
            <a:off x="914400" y="4343400"/>
            <a:ext cx="5029200" cy="4114800"/>
          </a:xfrm>
        </p:spPr>
        <p:txBody>
          <a:bodyPr/>
          <a:lstStyle/>
          <a:p>
            <a:endParaRPr lang="en-US" altLang="en-US"/>
          </a:p>
        </p:txBody>
      </p:sp>
    </p:spTree>
    <p:extLst>
      <p:ext uri="{BB962C8B-B14F-4D97-AF65-F5344CB8AC3E}">
        <p14:creationId xmlns:p14="http://schemas.microsoft.com/office/powerpoint/2010/main" val="3023508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104F21-3752-4979-83A3-F6B451EA8F3C}" type="slidenum">
              <a:rPr lang="en-US" altLang="en-US"/>
              <a:pPr/>
              <a:t>12</a:t>
            </a:fld>
            <a:endParaRPr lang="en-US" alt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xfrm>
            <a:off x="914400" y="4343400"/>
            <a:ext cx="5029200" cy="4114800"/>
          </a:xfrm>
        </p:spPr>
        <p:txBody>
          <a:bodyPr/>
          <a:lstStyle/>
          <a:p>
            <a:endParaRPr lang="en-US" altLang="en-US"/>
          </a:p>
        </p:txBody>
      </p:sp>
    </p:spTree>
    <p:extLst>
      <p:ext uri="{BB962C8B-B14F-4D97-AF65-F5344CB8AC3E}">
        <p14:creationId xmlns:p14="http://schemas.microsoft.com/office/powerpoint/2010/main" val="1847377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5237DC-25A4-44C1-8859-8EC8D0D1A1E8}" type="slidenum">
              <a:rPr lang="en-US" altLang="en-US"/>
              <a:pPr/>
              <a:t>13</a:t>
            </a:fld>
            <a:endParaRPr lang="en-US" alt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xfrm>
            <a:off x="914400" y="4343400"/>
            <a:ext cx="5029200" cy="4114800"/>
          </a:xfrm>
        </p:spPr>
        <p:txBody>
          <a:bodyPr/>
          <a:lstStyle/>
          <a:p>
            <a:endParaRPr lang="en-US" altLang="en-US"/>
          </a:p>
        </p:txBody>
      </p:sp>
    </p:spTree>
    <p:extLst>
      <p:ext uri="{BB962C8B-B14F-4D97-AF65-F5344CB8AC3E}">
        <p14:creationId xmlns:p14="http://schemas.microsoft.com/office/powerpoint/2010/main" val="3719538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03149A-0D0F-4A30-BA7C-4197CAB58760}" type="slidenum">
              <a:rPr lang="en-US" altLang="en-US"/>
              <a:pPr/>
              <a:t>14</a:t>
            </a:fld>
            <a:endParaRPr lang="en-US" alt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xfrm>
            <a:off x="914400" y="4343400"/>
            <a:ext cx="5029200" cy="4114800"/>
          </a:xfrm>
        </p:spPr>
        <p:txBody>
          <a:bodyPr/>
          <a:lstStyle/>
          <a:p>
            <a:endParaRPr lang="en-US" altLang="en-US"/>
          </a:p>
        </p:txBody>
      </p:sp>
    </p:spTree>
    <p:extLst>
      <p:ext uri="{BB962C8B-B14F-4D97-AF65-F5344CB8AC3E}">
        <p14:creationId xmlns:p14="http://schemas.microsoft.com/office/powerpoint/2010/main" val="607330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F3BAA3-1890-45AD-AA16-BF65FE89734F}" type="slidenum">
              <a:rPr lang="en-US" altLang="en-US"/>
              <a:pPr/>
              <a:t>18</a:t>
            </a:fld>
            <a:endParaRPr lang="en-US" altLang="en-US"/>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xfrm>
            <a:off x="914400" y="4343400"/>
            <a:ext cx="5029200" cy="4114800"/>
          </a:xfrm>
        </p:spPr>
        <p:txBody>
          <a:bodyPr/>
          <a:lstStyle/>
          <a:p>
            <a:r>
              <a:rPr lang="en-US" altLang="en-US"/>
              <a:t>Fig. 1-8 Covalent bonding</a:t>
            </a:r>
          </a:p>
        </p:txBody>
      </p:sp>
    </p:spTree>
    <p:extLst>
      <p:ext uri="{BB962C8B-B14F-4D97-AF65-F5344CB8AC3E}">
        <p14:creationId xmlns:p14="http://schemas.microsoft.com/office/powerpoint/2010/main" val="2339736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F1EF5F7-13FB-4B1E-B2E7-D38BE2AFA0B1}" type="slidenum">
              <a:rPr lang="en-US" altLang="en-US"/>
              <a:pPr/>
              <a:t>19</a:t>
            </a:fld>
            <a:endParaRPr lang="en-US" altLang="en-US"/>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xfrm>
            <a:off x="914400" y="4343400"/>
            <a:ext cx="5029200" cy="4114800"/>
          </a:xfrm>
        </p:spPr>
        <p:txBody>
          <a:bodyPr/>
          <a:lstStyle/>
          <a:p>
            <a:r>
              <a:rPr lang="en-US" altLang="en-US"/>
              <a:t>Fig. 1-8 Covalent bonding</a:t>
            </a:r>
          </a:p>
        </p:txBody>
      </p:sp>
    </p:spTree>
    <p:extLst>
      <p:ext uri="{BB962C8B-B14F-4D97-AF65-F5344CB8AC3E}">
        <p14:creationId xmlns:p14="http://schemas.microsoft.com/office/powerpoint/2010/main" val="349492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7"/>
          <p:cNvSpPr>
            <a:spLocks noGrp="1" noChangeArrowheads="1"/>
          </p:cNvSpPr>
          <p:nvPr>
            <p:ph type="dt" sz="half" idx="10"/>
          </p:nvPr>
        </p:nvSpPr>
        <p:spPr>
          <a:ln/>
        </p:spPr>
        <p:txBody>
          <a:bodyPr/>
          <a:lstStyle>
            <a:lvl1pPr>
              <a:defRPr/>
            </a:lvl1pPr>
          </a:lstStyle>
          <a:p>
            <a:pPr>
              <a:defRPr/>
            </a:pPr>
            <a:r>
              <a:rPr lang="en-US"/>
              <a:t>Microelectronic Circuits, Sixth Edition</a:t>
            </a:r>
          </a:p>
        </p:txBody>
      </p:sp>
      <p:sp>
        <p:nvSpPr>
          <p:cNvPr id="5" name="Rectangle 8"/>
          <p:cNvSpPr>
            <a:spLocks noGrp="1" noChangeArrowheads="1"/>
          </p:cNvSpPr>
          <p:nvPr>
            <p:ph type="ftr" sz="quarter" idx="11"/>
          </p:nvPr>
        </p:nvSpPr>
        <p:spPr>
          <a:ln/>
        </p:spPr>
        <p:txBody>
          <a:bodyPr/>
          <a:lstStyle>
            <a:lvl1pPr>
              <a:defRPr/>
            </a:lvl1pPr>
          </a:lstStyle>
          <a:p>
            <a:pPr>
              <a:defRPr/>
            </a:pPr>
            <a:r>
              <a:rPr lang="en-US"/>
              <a:t> Sedra/Smith                       Copyright © 2010 by Oxford University Press, Inc.</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dt" sz="half" idx="10"/>
          </p:nvPr>
        </p:nvSpPr>
        <p:spPr>
          <a:ln/>
        </p:spPr>
        <p:txBody>
          <a:bodyPr/>
          <a:lstStyle>
            <a:lvl1pPr>
              <a:defRPr/>
            </a:lvl1pPr>
          </a:lstStyle>
          <a:p>
            <a:pPr>
              <a:defRPr/>
            </a:pPr>
            <a:r>
              <a:rPr lang="en-US"/>
              <a:t>Microelectronic Circuits, Sixth Edition</a:t>
            </a:r>
          </a:p>
        </p:txBody>
      </p:sp>
      <p:sp>
        <p:nvSpPr>
          <p:cNvPr id="5" name="Rectangle 8"/>
          <p:cNvSpPr>
            <a:spLocks noGrp="1" noChangeArrowheads="1"/>
          </p:cNvSpPr>
          <p:nvPr>
            <p:ph type="ftr" sz="quarter" idx="11"/>
          </p:nvPr>
        </p:nvSpPr>
        <p:spPr>
          <a:ln/>
        </p:spPr>
        <p:txBody>
          <a:bodyPr/>
          <a:lstStyle>
            <a:lvl1pPr>
              <a:defRPr/>
            </a:lvl1pPr>
          </a:lstStyle>
          <a:p>
            <a:pPr>
              <a:defRPr/>
            </a:pPr>
            <a:r>
              <a:rPr lang="en-US"/>
              <a:t> Sedra/Smith                       Copyright © 2010 by Oxford University Press, Inc.</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dt" sz="half" idx="10"/>
          </p:nvPr>
        </p:nvSpPr>
        <p:spPr>
          <a:ln/>
        </p:spPr>
        <p:txBody>
          <a:bodyPr/>
          <a:lstStyle>
            <a:lvl1pPr>
              <a:defRPr/>
            </a:lvl1pPr>
          </a:lstStyle>
          <a:p>
            <a:pPr>
              <a:defRPr/>
            </a:pPr>
            <a:r>
              <a:rPr lang="en-US"/>
              <a:t>Microelectronic Circuits, Sixth Edition</a:t>
            </a:r>
          </a:p>
        </p:txBody>
      </p:sp>
      <p:sp>
        <p:nvSpPr>
          <p:cNvPr id="5" name="Rectangle 8"/>
          <p:cNvSpPr>
            <a:spLocks noGrp="1" noChangeArrowheads="1"/>
          </p:cNvSpPr>
          <p:nvPr>
            <p:ph type="ftr" sz="quarter" idx="11"/>
          </p:nvPr>
        </p:nvSpPr>
        <p:spPr>
          <a:ln/>
        </p:spPr>
        <p:txBody>
          <a:bodyPr/>
          <a:lstStyle>
            <a:lvl1pPr>
              <a:defRPr/>
            </a:lvl1pPr>
          </a:lstStyle>
          <a:p>
            <a:pPr>
              <a:defRPr/>
            </a:pPr>
            <a:r>
              <a:rPr lang="en-US"/>
              <a:t> Sedra/Smith                       Copyright © 2010 by Oxford University Press, Inc.</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7848600" cy="762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4800600"/>
            <a:ext cx="3810000" cy="1524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4800600"/>
            <a:ext cx="3810000" cy="68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5638800"/>
            <a:ext cx="3810000" cy="68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0"/>
          </p:nvPr>
        </p:nvSpPr>
        <p:spPr>
          <a:xfrm>
            <a:off x="685800" y="6400800"/>
            <a:ext cx="4800600" cy="304800"/>
          </a:xfrm>
        </p:spPr>
        <p:txBody>
          <a:bodyPr/>
          <a:lstStyle>
            <a:lvl1pPr>
              <a:defRPr/>
            </a:lvl1pPr>
          </a:lstStyle>
          <a:p>
            <a:pPr>
              <a:defRPr/>
            </a:pPr>
            <a:endParaRPr lang="en-US"/>
          </a:p>
        </p:txBody>
      </p:sp>
      <p:sp>
        <p:nvSpPr>
          <p:cNvPr id="7" name="Slide Number Placeholder 6"/>
          <p:cNvSpPr>
            <a:spLocks noGrp="1"/>
          </p:cNvSpPr>
          <p:nvPr>
            <p:ph type="sldNum" sz="quarter" idx="11"/>
          </p:nvPr>
        </p:nvSpPr>
        <p:spPr>
          <a:xfrm>
            <a:off x="6553200" y="6400800"/>
            <a:ext cx="1905000" cy="304800"/>
          </a:xfrm>
          <a:prstGeom prst="rect">
            <a:avLst/>
          </a:prstGeom>
        </p:spPr>
        <p:txBody>
          <a:bodyPr/>
          <a:lstStyle>
            <a:lvl1pPr>
              <a:defRPr>
                <a:latin typeface="Arial" pitchFamily="34" charset="0"/>
              </a:defRPr>
            </a:lvl1pPr>
          </a:lstStyle>
          <a:p>
            <a:pPr>
              <a:defRPr/>
            </a:pPr>
            <a:fld id="{40BDEE2C-A907-48BD-A895-87A6AB7D601D}"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04837"/>
          </a:xfrm>
        </p:spPr>
        <p:txBody>
          <a:bodyPr/>
          <a:lstStyle/>
          <a:p>
            <a:r>
              <a:rPr lang="en-US" smtClean="0"/>
              <a:t>Click to edit Master title style</a:t>
            </a:r>
            <a:endParaRPr lang="en-IE"/>
          </a:p>
        </p:txBody>
      </p:sp>
      <p:sp>
        <p:nvSpPr>
          <p:cNvPr id="3" name="Text Placeholder 2"/>
          <p:cNvSpPr>
            <a:spLocks noGrp="1"/>
          </p:cNvSpPr>
          <p:nvPr>
            <p:ph type="body" sz="half" idx="1"/>
          </p:nvPr>
        </p:nvSpPr>
        <p:spPr>
          <a:xfrm>
            <a:off x="457200" y="914400"/>
            <a:ext cx="4038600" cy="55213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Content Placeholder 3"/>
          <p:cNvSpPr>
            <a:spLocks noGrp="1"/>
          </p:cNvSpPr>
          <p:nvPr>
            <p:ph sz="half" idx="2"/>
          </p:nvPr>
        </p:nvSpPr>
        <p:spPr>
          <a:xfrm>
            <a:off x="4648200" y="914400"/>
            <a:ext cx="4038600" cy="55213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Intel Ireland</a:t>
            </a:r>
          </a:p>
        </p:txBody>
      </p:sp>
      <p:sp>
        <p:nvSpPr>
          <p:cNvPr id="7" name="Slide Number Placeholder 6"/>
          <p:cNvSpPr>
            <a:spLocks noGrp="1" noChangeArrowheads="1"/>
          </p:cNvSpPr>
          <p:nvPr>
            <p:ph type="sldNum" sz="quarter" idx="12"/>
          </p:nvPr>
        </p:nvSpPr>
        <p:spPr>
          <a:xfrm>
            <a:off x="6553200" y="6492875"/>
            <a:ext cx="2133600" cy="228600"/>
          </a:xfrm>
          <a:prstGeom prst="rect">
            <a:avLst/>
          </a:prstGeom>
          <a:ln/>
        </p:spPr>
        <p:txBody>
          <a:bodyPr/>
          <a:lstStyle>
            <a:lvl1pPr>
              <a:defRPr/>
            </a:lvl1pPr>
          </a:lstStyle>
          <a:p>
            <a:fld id="{DE9D417C-48E0-4F74-AD17-4AE025266CCD}" type="slidenum">
              <a:rPr lang="en-US" altLang="en-US"/>
              <a:pPr/>
              <a:t>‹#›</a:t>
            </a:fld>
            <a:endParaRPr lang="en-US" altLang="en-US"/>
          </a:p>
        </p:txBody>
      </p:sp>
    </p:spTree>
    <p:extLst>
      <p:ext uri="{BB962C8B-B14F-4D97-AF65-F5344CB8AC3E}">
        <p14:creationId xmlns:p14="http://schemas.microsoft.com/office/powerpoint/2010/main" val="3734027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dt" sz="half" idx="10"/>
          </p:nvPr>
        </p:nvSpPr>
        <p:spPr>
          <a:ln/>
        </p:spPr>
        <p:txBody>
          <a:bodyPr/>
          <a:lstStyle>
            <a:lvl1pPr>
              <a:defRPr/>
            </a:lvl1pPr>
          </a:lstStyle>
          <a:p>
            <a:pPr>
              <a:defRPr/>
            </a:pPr>
            <a:r>
              <a:rPr lang="en-US"/>
              <a:t>Microelectronic Circuits, Sixth Edition</a:t>
            </a:r>
          </a:p>
        </p:txBody>
      </p:sp>
      <p:sp>
        <p:nvSpPr>
          <p:cNvPr id="5" name="Rectangle 8"/>
          <p:cNvSpPr>
            <a:spLocks noGrp="1" noChangeArrowheads="1"/>
          </p:cNvSpPr>
          <p:nvPr>
            <p:ph type="ftr" sz="quarter" idx="11"/>
          </p:nvPr>
        </p:nvSpPr>
        <p:spPr>
          <a:ln/>
        </p:spPr>
        <p:txBody>
          <a:bodyPr/>
          <a:lstStyle>
            <a:lvl1pPr>
              <a:defRPr/>
            </a:lvl1pPr>
          </a:lstStyle>
          <a:p>
            <a:pPr>
              <a:defRPr/>
            </a:pPr>
            <a:r>
              <a:rPr lang="en-US"/>
              <a:t> Sedra/Smith                       Copyright © 2010 by Oxford University Press, Inc.</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7"/>
          <p:cNvSpPr>
            <a:spLocks noGrp="1" noChangeArrowheads="1"/>
          </p:cNvSpPr>
          <p:nvPr>
            <p:ph type="dt" sz="half" idx="10"/>
          </p:nvPr>
        </p:nvSpPr>
        <p:spPr>
          <a:ln/>
        </p:spPr>
        <p:txBody>
          <a:bodyPr/>
          <a:lstStyle>
            <a:lvl1pPr>
              <a:defRPr/>
            </a:lvl1pPr>
          </a:lstStyle>
          <a:p>
            <a:pPr>
              <a:defRPr/>
            </a:pPr>
            <a:r>
              <a:rPr lang="en-US"/>
              <a:t>Microelectronic Circuits, Sixth Edition</a:t>
            </a:r>
          </a:p>
        </p:txBody>
      </p:sp>
      <p:sp>
        <p:nvSpPr>
          <p:cNvPr id="5" name="Rectangle 8"/>
          <p:cNvSpPr>
            <a:spLocks noGrp="1" noChangeArrowheads="1"/>
          </p:cNvSpPr>
          <p:nvPr>
            <p:ph type="ftr" sz="quarter" idx="11"/>
          </p:nvPr>
        </p:nvSpPr>
        <p:spPr>
          <a:ln/>
        </p:spPr>
        <p:txBody>
          <a:bodyPr/>
          <a:lstStyle>
            <a:lvl1pPr>
              <a:defRPr/>
            </a:lvl1pPr>
          </a:lstStyle>
          <a:p>
            <a:pPr>
              <a:defRPr/>
            </a:pPr>
            <a:r>
              <a:rPr lang="en-US"/>
              <a:t> Sedra/Smith                       Copyright © 2010 by Oxford University Press, Inc.</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7"/>
          <p:cNvSpPr>
            <a:spLocks noGrp="1" noChangeArrowheads="1"/>
          </p:cNvSpPr>
          <p:nvPr>
            <p:ph type="dt" sz="half" idx="10"/>
          </p:nvPr>
        </p:nvSpPr>
        <p:spPr>
          <a:ln/>
        </p:spPr>
        <p:txBody>
          <a:bodyPr/>
          <a:lstStyle>
            <a:lvl1pPr>
              <a:defRPr/>
            </a:lvl1pPr>
          </a:lstStyle>
          <a:p>
            <a:pPr>
              <a:defRPr/>
            </a:pPr>
            <a:r>
              <a:rPr lang="en-US"/>
              <a:t>Microelectronic Circuits, Sixth Edition</a:t>
            </a:r>
          </a:p>
        </p:txBody>
      </p:sp>
      <p:sp>
        <p:nvSpPr>
          <p:cNvPr id="6" name="Rectangle 8"/>
          <p:cNvSpPr>
            <a:spLocks noGrp="1" noChangeArrowheads="1"/>
          </p:cNvSpPr>
          <p:nvPr>
            <p:ph type="ftr" sz="quarter" idx="11"/>
          </p:nvPr>
        </p:nvSpPr>
        <p:spPr>
          <a:ln/>
        </p:spPr>
        <p:txBody>
          <a:bodyPr/>
          <a:lstStyle>
            <a:lvl1pPr>
              <a:defRPr/>
            </a:lvl1pPr>
          </a:lstStyle>
          <a:p>
            <a:pPr>
              <a:defRPr/>
            </a:pPr>
            <a:r>
              <a:rPr lang="en-US"/>
              <a:t> Sedra/Smith                       Copyright © 2010 by Oxford University Press, Inc.</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7"/>
          <p:cNvSpPr>
            <a:spLocks noGrp="1" noChangeArrowheads="1"/>
          </p:cNvSpPr>
          <p:nvPr>
            <p:ph type="dt" sz="half" idx="10"/>
          </p:nvPr>
        </p:nvSpPr>
        <p:spPr>
          <a:ln/>
        </p:spPr>
        <p:txBody>
          <a:bodyPr/>
          <a:lstStyle>
            <a:lvl1pPr>
              <a:defRPr/>
            </a:lvl1pPr>
          </a:lstStyle>
          <a:p>
            <a:pPr>
              <a:defRPr/>
            </a:pPr>
            <a:r>
              <a:rPr lang="en-US"/>
              <a:t>Microelectronic Circuits, Sixth Edition</a:t>
            </a:r>
          </a:p>
        </p:txBody>
      </p:sp>
      <p:sp>
        <p:nvSpPr>
          <p:cNvPr id="8" name="Rectangle 8"/>
          <p:cNvSpPr>
            <a:spLocks noGrp="1" noChangeArrowheads="1"/>
          </p:cNvSpPr>
          <p:nvPr>
            <p:ph type="ftr" sz="quarter" idx="11"/>
          </p:nvPr>
        </p:nvSpPr>
        <p:spPr>
          <a:ln/>
        </p:spPr>
        <p:txBody>
          <a:bodyPr/>
          <a:lstStyle>
            <a:lvl1pPr>
              <a:defRPr/>
            </a:lvl1pPr>
          </a:lstStyle>
          <a:p>
            <a:pPr>
              <a:defRPr/>
            </a:pPr>
            <a:r>
              <a:rPr lang="en-US"/>
              <a:t> Sedra/Smith                       Copyright © 2010 by Oxford University Press, Inc.</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7"/>
          <p:cNvSpPr>
            <a:spLocks noGrp="1" noChangeArrowheads="1"/>
          </p:cNvSpPr>
          <p:nvPr>
            <p:ph type="dt" sz="half" idx="10"/>
          </p:nvPr>
        </p:nvSpPr>
        <p:spPr>
          <a:ln/>
        </p:spPr>
        <p:txBody>
          <a:bodyPr/>
          <a:lstStyle>
            <a:lvl1pPr>
              <a:defRPr/>
            </a:lvl1pPr>
          </a:lstStyle>
          <a:p>
            <a:pPr>
              <a:defRPr/>
            </a:pPr>
            <a:r>
              <a:rPr lang="en-US"/>
              <a:t>Microelectronic Circuits, Sixth Edition</a:t>
            </a:r>
          </a:p>
        </p:txBody>
      </p:sp>
      <p:sp>
        <p:nvSpPr>
          <p:cNvPr id="4" name="Rectangle 8"/>
          <p:cNvSpPr>
            <a:spLocks noGrp="1" noChangeArrowheads="1"/>
          </p:cNvSpPr>
          <p:nvPr>
            <p:ph type="ftr" sz="quarter" idx="11"/>
          </p:nvPr>
        </p:nvSpPr>
        <p:spPr>
          <a:ln/>
        </p:spPr>
        <p:txBody>
          <a:bodyPr/>
          <a:lstStyle>
            <a:lvl1pPr>
              <a:defRPr/>
            </a:lvl1pPr>
          </a:lstStyle>
          <a:p>
            <a:pPr>
              <a:defRPr/>
            </a:pPr>
            <a:r>
              <a:rPr lang="en-US"/>
              <a:t> Sedra/Smith                       Copyright © 2010 by Oxford University Press, Inc.</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dt" sz="half" idx="10"/>
          </p:nvPr>
        </p:nvSpPr>
        <p:spPr>
          <a:ln/>
        </p:spPr>
        <p:txBody>
          <a:bodyPr/>
          <a:lstStyle>
            <a:lvl1pPr>
              <a:defRPr/>
            </a:lvl1pPr>
          </a:lstStyle>
          <a:p>
            <a:pPr>
              <a:defRPr/>
            </a:pPr>
            <a:r>
              <a:rPr lang="en-US"/>
              <a:t>Microelectronic Circuits, Sixth Edition</a:t>
            </a:r>
          </a:p>
        </p:txBody>
      </p:sp>
      <p:sp>
        <p:nvSpPr>
          <p:cNvPr id="3" name="Rectangle 8"/>
          <p:cNvSpPr>
            <a:spLocks noGrp="1" noChangeArrowheads="1"/>
          </p:cNvSpPr>
          <p:nvPr>
            <p:ph type="ftr" sz="quarter" idx="11"/>
          </p:nvPr>
        </p:nvSpPr>
        <p:spPr>
          <a:ln/>
        </p:spPr>
        <p:txBody>
          <a:bodyPr/>
          <a:lstStyle>
            <a:lvl1pPr>
              <a:defRPr/>
            </a:lvl1pPr>
          </a:lstStyle>
          <a:p>
            <a:pPr>
              <a:defRPr/>
            </a:pPr>
            <a:r>
              <a:rPr lang="en-US"/>
              <a:t> Sedra/Smith                       Copyright © 2010 by Oxford University Press, Inc.</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dt" sz="half" idx="10"/>
          </p:nvPr>
        </p:nvSpPr>
        <p:spPr>
          <a:ln/>
        </p:spPr>
        <p:txBody>
          <a:bodyPr/>
          <a:lstStyle>
            <a:lvl1pPr>
              <a:defRPr/>
            </a:lvl1pPr>
          </a:lstStyle>
          <a:p>
            <a:pPr>
              <a:defRPr/>
            </a:pPr>
            <a:r>
              <a:rPr lang="en-US"/>
              <a:t>Microelectronic Circuits, Sixth Edition</a:t>
            </a:r>
          </a:p>
        </p:txBody>
      </p:sp>
      <p:sp>
        <p:nvSpPr>
          <p:cNvPr id="6" name="Rectangle 8"/>
          <p:cNvSpPr>
            <a:spLocks noGrp="1" noChangeArrowheads="1"/>
          </p:cNvSpPr>
          <p:nvPr>
            <p:ph type="ftr" sz="quarter" idx="11"/>
          </p:nvPr>
        </p:nvSpPr>
        <p:spPr>
          <a:ln/>
        </p:spPr>
        <p:txBody>
          <a:bodyPr/>
          <a:lstStyle>
            <a:lvl1pPr>
              <a:defRPr/>
            </a:lvl1pPr>
          </a:lstStyle>
          <a:p>
            <a:pPr>
              <a:defRPr/>
            </a:pPr>
            <a:r>
              <a:rPr lang="en-US"/>
              <a:t> Sedra/Smith                       Copyright © 2010 by Oxford University Press, Inc.</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dt" sz="half" idx="10"/>
          </p:nvPr>
        </p:nvSpPr>
        <p:spPr>
          <a:ln/>
        </p:spPr>
        <p:txBody>
          <a:bodyPr/>
          <a:lstStyle>
            <a:lvl1pPr>
              <a:defRPr/>
            </a:lvl1pPr>
          </a:lstStyle>
          <a:p>
            <a:pPr>
              <a:defRPr/>
            </a:pPr>
            <a:r>
              <a:rPr lang="en-US"/>
              <a:t>Microelectronic Circuits, Sixth Edition</a:t>
            </a:r>
          </a:p>
        </p:txBody>
      </p:sp>
      <p:sp>
        <p:nvSpPr>
          <p:cNvPr id="6" name="Rectangle 8"/>
          <p:cNvSpPr>
            <a:spLocks noGrp="1" noChangeArrowheads="1"/>
          </p:cNvSpPr>
          <p:nvPr>
            <p:ph type="ftr" sz="quarter" idx="11"/>
          </p:nvPr>
        </p:nvSpPr>
        <p:spPr>
          <a:ln/>
        </p:spPr>
        <p:txBody>
          <a:bodyPr/>
          <a:lstStyle>
            <a:lvl1pPr>
              <a:defRPr/>
            </a:lvl1pPr>
          </a:lstStyle>
          <a:p>
            <a:pPr>
              <a:defRPr/>
            </a:pPr>
            <a:r>
              <a:rPr lang="en-US"/>
              <a:t> Sedra/Smith                       Copyright © 2010 by Oxford University Press, Inc.</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4339"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1" name="Rectangle 7"/>
          <p:cNvSpPr>
            <a:spLocks noGrp="1" noChangeArrowheads="1"/>
          </p:cNvSpPr>
          <p:nvPr>
            <p:ph type="dt" sz="half" idx="2"/>
          </p:nvPr>
        </p:nvSpPr>
        <p:spPr bwMode="auto">
          <a:xfrm>
            <a:off x="457200" y="6486525"/>
            <a:ext cx="3471863" cy="450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latin typeface="Arial" charset="0"/>
              </a:defRPr>
            </a:lvl1pPr>
          </a:lstStyle>
          <a:p>
            <a:pPr>
              <a:defRPr/>
            </a:pPr>
            <a:r>
              <a:rPr lang="en-US"/>
              <a:t>Microelectronic Circuits, Sixth Edition</a:t>
            </a:r>
          </a:p>
        </p:txBody>
      </p:sp>
      <p:sp>
        <p:nvSpPr>
          <p:cNvPr id="1032" name="Rectangle 8"/>
          <p:cNvSpPr>
            <a:spLocks noGrp="1" noChangeArrowheads="1"/>
          </p:cNvSpPr>
          <p:nvPr>
            <p:ph type="ftr" sz="quarter" idx="3"/>
          </p:nvPr>
        </p:nvSpPr>
        <p:spPr bwMode="auto">
          <a:xfrm>
            <a:off x="4025900" y="6477000"/>
            <a:ext cx="5346700" cy="4746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latin typeface="Arial" charset="0"/>
              </a:defRPr>
            </a:lvl1pPr>
          </a:lstStyle>
          <a:p>
            <a:pPr>
              <a:defRPr/>
            </a:pPr>
            <a:r>
              <a:rPr lang="en-US"/>
              <a:t> Sedra/Smith                       Copyright © 2010 by Oxford University Press, Inc.</a:t>
            </a:r>
          </a:p>
        </p:txBody>
      </p:sp>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Lst>
  <p:hf sldNum="0" hd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35.wmf"/><Relationship Id="rId5" Type="http://schemas.openxmlformats.org/officeDocument/2006/relationships/oleObject" Target="../embeddings/oleObject2.bin"/><Relationship Id="rId4" Type="http://schemas.openxmlformats.org/officeDocument/2006/relationships/image" Target="../media/image34.w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37.wmf"/><Relationship Id="rId5" Type="http://schemas.openxmlformats.org/officeDocument/2006/relationships/oleObject" Target="../embeddings/oleObject4.bin"/><Relationship Id="rId4" Type="http://schemas.openxmlformats.org/officeDocument/2006/relationships/image" Target="../media/image36.wmf"/></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image" Target="../media/image35.wmf"/><Relationship Id="rId4" Type="http://schemas.openxmlformats.org/officeDocument/2006/relationships/oleObject" Target="../embeddings/oleObject5.bin"/></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slideLayout" Target="../slideLayouts/slideLayout6.xml"/><Relationship Id="rId1" Type="http://schemas.openxmlformats.org/officeDocument/2006/relationships/vmlDrawing" Target="../drawings/vmlDrawing4.vml"/><Relationship Id="rId5" Type="http://schemas.openxmlformats.org/officeDocument/2006/relationships/image" Target="../media/image35.wmf"/><Relationship Id="rId4" Type="http://schemas.openxmlformats.org/officeDocument/2006/relationships/oleObject" Target="../embeddings/oleObject6.bin"/></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3" Type="http://schemas.openxmlformats.org/officeDocument/2006/relationships/hyperlink" Target="http://hyperphysics.phy-astr.gsu.edu/hbase/solids/band.html" TargetMode="External"/><Relationship Id="rId2" Type="http://schemas.openxmlformats.org/officeDocument/2006/relationships/hyperlink" Target="http://hyperphysics.phy-astr.gsu.edu/hbase/solids/intrin.html" TargetMode="External"/><Relationship Id="rId1" Type="http://schemas.openxmlformats.org/officeDocument/2006/relationships/slideLayout" Target="../slideLayouts/slideLayout8.xml"/><Relationship Id="rId4" Type="http://schemas.openxmlformats.org/officeDocument/2006/relationships/image" Target="../media/image53.gif"/></Relationships>
</file>

<file path=ppt/slides/_rels/slide49.xml.rels><?xml version="1.0" encoding="UTF-8" standalone="yes"?>
<Relationships xmlns="http://schemas.openxmlformats.org/package/2006/relationships"><Relationship Id="rId3" Type="http://schemas.openxmlformats.org/officeDocument/2006/relationships/hyperlink" Target="http://hyperphysics.phy-astr.gsu.edu/hbase/solids/dope.html" TargetMode="External"/><Relationship Id="rId2" Type="http://schemas.openxmlformats.org/officeDocument/2006/relationships/hyperlink" Target="http://hyperphysics.phy-astr.gsu.edu/hbase/solids/band.html" TargetMode="External"/><Relationship Id="rId1" Type="http://schemas.openxmlformats.org/officeDocument/2006/relationships/slideLayout" Target="../slideLayouts/slideLayout4.xml"/><Relationship Id="rId4" Type="http://schemas.openxmlformats.org/officeDocument/2006/relationships/image" Target="../media/image54.gif"/></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12.xml"/><Relationship Id="rId1" Type="http://schemas.openxmlformats.org/officeDocument/2006/relationships/vmlDrawing" Target="../drawings/vmlDrawing5.vml"/><Relationship Id="rId6" Type="http://schemas.openxmlformats.org/officeDocument/2006/relationships/image" Target="../media/image57.wmf"/><Relationship Id="rId5" Type="http://schemas.openxmlformats.org/officeDocument/2006/relationships/oleObject" Target="../embeddings/oleObject8.bin"/><Relationship Id="rId4" Type="http://schemas.openxmlformats.org/officeDocument/2006/relationships/image" Target="../media/image56.w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image" Target="../media/image60.wmf"/><Relationship Id="rId5" Type="http://schemas.openxmlformats.org/officeDocument/2006/relationships/oleObject" Target="../embeddings/oleObject11.bin"/><Relationship Id="rId4" Type="http://schemas.openxmlformats.org/officeDocument/2006/relationships/image" Target="../media/image59.w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Layout" Target="../slideLayouts/slideLayout6.xml"/><Relationship Id="rId1" Type="http://schemas.openxmlformats.org/officeDocument/2006/relationships/vmlDrawing" Target="../drawings/vmlDrawing7.vml"/><Relationship Id="rId5" Type="http://schemas.openxmlformats.org/officeDocument/2006/relationships/image" Target="../media/image61.wmf"/><Relationship Id="rId4" Type="http://schemas.openxmlformats.org/officeDocument/2006/relationships/oleObject" Target="../embeddings/oleObject12.bin"/></Relationships>
</file>

<file path=ppt/slides/_rels/slide5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Layout" Target="../slideLayouts/slideLayout6.xml"/><Relationship Id="rId1" Type="http://schemas.openxmlformats.org/officeDocument/2006/relationships/vmlDrawing" Target="../drawings/vmlDrawing8.vml"/><Relationship Id="rId5" Type="http://schemas.openxmlformats.org/officeDocument/2006/relationships/image" Target="../media/image61.wmf"/><Relationship Id="rId4" Type="http://schemas.openxmlformats.org/officeDocument/2006/relationships/oleObject" Target="../embeddings/oleObject13.bin"/></Relationships>
</file>

<file path=ppt/slides/_rels/slide56.xml.rels><?xml version="1.0" encoding="UTF-8" standalone="yes"?>
<Relationships xmlns="http://schemas.openxmlformats.org/package/2006/relationships"><Relationship Id="rId8" Type="http://schemas.openxmlformats.org/officeDocument/2006/relationships/image" Target="../media/image64.wmf"/><Relationship Id="rId13" Type="http://schemas.openxmlformats.org/officeDocument/2006/relationships/oleObject" Target="../embeddings/oleObject19.bin"/><Relationship Id="rId3" Type="http://schemas.openxmlformats.org/officeDocument/2006/relationships/oleObject" Target="../embeddings/oleObject14.bin"/><Relationship Id="rId7" Type="http://schemas.openxmlformats.org/officeDocument/2006/relationships/oleObject" Target="../embeddings/oleObject16.bin"/><Relationship Id="rId12" Type="http://schemas.openxmlformats.org/officeDocument/2006/relationships/image" Target="../media/image66.wmf"/><Relationship Id="rId2" Type="http://schemas.openxmlformats.org/officeDocument/2006/relationships/slideLayout" Target="../slideLayouts/slideLayout6.xml"/><Relationship Id="rId16" Type="http://schemas.openxmlformats.org/officeDocument/2006/relationships/image" Target="../media/image68.wmf"/><Relationship Id="rId1" Type="http://schemas.openxmlformats.org/officeDocument/2006/relationships/vmlDrawing" Target="../drawings/vmlDrawing9.vml"/><Relationship Id="rId6" Type="http://schemas.openxmlformats.org/officeDocument/2006/relationships/image" Target="../media/image63.wmf"/><Relationship Id="rId11" Type="http://schemas.openxmlformats.org/officeDocument/2006/relationships/oleObject" Target="../embeddings/oleObject18.bin"/><Relationship Id="rId5" Type="http://schemas.openxmlformats.org/officeDocument/2006/relationships/oleObject" Target="../embeddings/oleObject15.bin"/><Relationship Id="rId15" Type="http://schemas.openxmlformats.org/officeDocument/2006/relationships/oleObject" Target="../embeddings/oleObject20.bin"/><Relationship Id="rId10" Type="http://schemas.openxmlformats.org/officeDocument/2006/relationships/image" Target="../media/image65.wmf"/><Relationship Id="rId4" Type="http://schemas.openxmlformats.org/officeDocument/2006/relationships/image" Target="../media/image62.wmf"/><Relationship Id="rId9" Type="http://schemas.openxmlformats.org/officeDocument/2006/relationships/oleObject" Target="../embeddings/oleObject17.bin"/><Relationship Id="rId14" Type="http://schemas.openxmlformats.org/officeDocument/2006/relationships/image" Target="../media/image67.wmf"/></Relationships>
</file>

<file path=ppt/slides/_rels/slide57.xml.rels><?xml version="1.0" encoding="UTF-8" standalone="yes"?>
<Relationships xmlns="http://schemas.openxmlformats.org/package/2006/relationships"><Relationship Id="rId8" Type="http://schemas.openxmlformats.org/officeDocument/2006/relationships/image" Target="../media/image71.wmf"/><Relationship Id="rId3" Type="http://schemas.openxmlformats.org/officeDocument/2006/relationships/oleObject" Target="../embeddings/oleObject21.bin"/><Relationship Id="rId7" Type="http://schemas.openxmlformats.org/officeDocument/2006/relationships/oleObject" Target="../embeddings/oleObject23.bin"/><Relationship Id="rId2" Type="http://schemas.openxmlformats.org/officeDocument/2006/relationships/slideLayout" Target="../slideLayouts/slideLayout6.xml"/><Relationship Id="rId1" Type="http://schemas.openxmlformats.org/officeDocument/2006/relationships/vmlDrawing" Target="../drawings/vmlDrawing10.vml"/><Relationship Id="rId6" Type="http://schemas.openxmlformats.org/officeDocument/2006/relationships/image" Target="../media/image70.wmf"/><Relationship Id="rId5" Type="http://schemas.openxmlformats.org/officeDocument/2006/relationships/oleObject" Target="../embeddings/oleObject22.bin"/><Relationship Id="rId10" Type="http://schemas.openxmlformats.org/officeDocument/2006/relationships/image" Target="../media/image72.wmf"/><Relationship Id="rId4" Type="http://schemas.openxmlformats.org/officeDocument/2006/relationships/image" Target="../media/image69.wmf"/><Relationship Id="rId9" Type="http://schemas.openxmlformats.org/officeDocument/2006/relationships/oleObject" Target="../embeddings/oleObject24.bin"/></Relationships>
</file>

<file path=ppt/slides/_rels/slide5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slideLayout" Target="../slideLayouts/slideLayout6.xml"/><Relationship Id="rId1" Type="http://schemas.openxmlformats.org/officeDocument/2006/relationships/vmlDrawing" Target="../drawings/vmlDrawing11.vml"/><Relationship Id="rId5" Type="http://schemas.openxmlformats.org/officeDocument/2006/relationships/image" Target="../media/image73.wmf"/><Relationship Id="rId4" Type="http://schemas.openxmlformats.org/officeDocument/2006/relationships/oleObject" Target="../embeddings/oleObject25.bin"/></Relationships>
</file>

<file path=ppt/slides/_rels/slide5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slideLayout" Target="../slideLayouts/slideLayout6.xml"/><Relationship Id="rId1" Type="http://schemas.openxmlformats.org/officeDocument/2006/relationships/vmlDrawing" Target="../drawings/vmlDrawing12.vml"/><Relationship Id="rId5" Type="http://schemas.openxmlformats.org/officeDocument/2006/relationships/image" Target="../media/image75.wmf"/><Relationship Id="rId4" Type="http://schemas.openxmlformats.org/officeDocument/2006/relationships/oleObject" Target="../embeddings/oleObject26.bin"/></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12.xml"/><Relationship Id="rId1" Type="http://schemas.openxmlformats.org/officeDocument/2006/relationships/vmlDrawing" Target="../drawings/vmlDrawing13.vml"/><Relationship Id="rId5" Type="http://schemas.openxmlformats.org/officeDocument/2006/relationships/image" Target="../media/image78.png"/><Relationship Id="rId4" Type="http://schemas.openxmlformats.org/officeDocument/2006/relationships/image" Target="../media/image77.wmf"/></Relationships>
</file>

<file path=ppt/slides/_rels/slide61.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slideLayout" Target="../slideLayouts/slideLayout7.xml"/><Relationship Id="rId4" Type="http://schemas.openxmlformats.org/officeDocument/2006/relationships/image" Target="../media/image79.emf"/></Relationships>
</file>

<file path=ppt/slides/_rels/slide63.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emf"/><Relationship Id="rId1" Type="http://schemas.openxmlformats.org/officeDocument/2006/relationships/slideLayout" Target="../slideLayouts/slideLayout7.xml"/><Relationship Id="rId6" Type="http://schemas.openxmlformats.org/officeDocument/2006/relationships/image" Target="../media/image88.emf"/><Relationship Id="rId5" Type="http://schemas.openxmlformats.org/officeDocument/2006/relationships/image" Target="../media/image87.emf"/><Relationship Id="rId4" Type="http://schemas.openxmlformats.org/officeDocument/2006/relationships/image" Target="../media/image86.emf"/></Relationships>
</file>

<file path=ppt/slides/_rels/slide65.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slideLayout" Target="../slideLayouts/slideLayout6.xml"/><Relationship Id="rId1" Type="http://schemas.openxmlformats.org/officeDocument/2006/relationships/vmlDrawing" Target="../drawings/vmlDrawing14.vml"/><Relationship Id="rId5" Type="http://schemas.openxmlformats.org/officeDocument/2006/relationships/image" Target="../media/image95.wmf"/><Relationship Id="rId4" Type="http://schemas.openxmlformats.org/officeDocument/2006/relationships/oleObject" Target="../embeddings/oleObject28.bin"/></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31.bin"/><Relationship Id="rId3" Type="http://schemas.openxmlformats.org/officeDocument/2006/relationships/oleObject" Target="../embeddings/oleObject29.bin"/><Relationship Id="rId7" Type="http://schemas.openxmlformats.org/officeDocument/2006/relationships/image" Target="../media/image34.wmf"/><Relationship Id="rId2" Type="http://schemas.openxmlformats.org/officeDocument/2006/relationships/slideLayout" Target="../slideLayouts/slideLayout6.xml"/><Relationship Id="rId1" Type="http://schemas.openxmlformats.org/officeDocument/2006/relationships/vmlDrawing" Target="../drawings/vmlDrawing15.vml"/><Relationship Id="rId6" Type="http://schemas.openxmlformats.org/officeDocument/2006/relationships/oleObject" Target="../embeddings/oleObject30.bin"/><Relationship Id="rId5" Type="http://schemas.openxmlformats.org/officeDocument/2006/relationships/image" Target="../media/image94.jpeg"/><Relationship Id="rId4" Type="http://schemas.openxmlformats.org/officeDocument/2006/relationships/image" Target="../media/image95.wmf"/><Relationship Id="rId9" Type="http://schemas.openxmlformats.org/officeDocument/2006/relationships/image" Target="../media/image96.wmf"/></Relationships>
</file>

<file path=ppt/slides/_rels/slide74.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34.bin"/><Relationship Id="rId3" Type="http://schemas.openxmlformats.org/officeDocument/2006/relationships/image" Target="../media/image97.png"/><Relationship Id="rId7" Type="http://schemas.openxmlformats.org/officeDocument/2006/relationships/image" Target="../media/image99.wmf"/><Relationship Id="rId2" Type="http://schemas.openxmlformats.org/officeDocument/2006/relationships/slideLayout" Target="../slideLayouts/slideLayout6.xml"/><Relationship Id="rId1" Type="http://schemas.openxmlformats.org/officeDocument/2006/relationships/vmlDrawing" Target="../drawings/vmlDrawing16.vml"/><Relationship Id="rId6" Type="http://schemas.openxmlformats.org/officeDocument/2006/relationships/oleObject" Target="../embeddings/oleObject33.bin"/><Relationship Id="rId5" Type="http://schemas.openxmlformats.org/officeDocument/2006/relationships/image" Target="../media/image98.wmf"/><Relationship Id="rId4" Type="http://schemas.openxmlformats.org/officeDocument/2006/relationships/oleObject" Target="../embeddings/oleObject32.bin"/><Relationship Id="rId9" Type="http://schemas.openxmlformats.org/officeDocument/2006/relationships/image" Target="../media/image100.wmf"/></Relationships>
</file>

<file path=ppt/slides/_rels/slide76.xml.rels><?xml version="1.0" encoding="UTF-8" standalone="yes"?>
<Relationships xmlns="http://schemas.openxmlformats.org/package/2006/relationships"><Relationship Id="rId8" Type="http://schemas.openxmlformats.org/officeDocument/2006/relationships/oleObject" Target="../embeddings/oleObject37.bin"/><Relationship Id="rId3" Type="http://schemas.openxmlformats.org/officeDocument/2006/relationships/image" Target="../media/image97.png"/><Relationship Id="rId7" Type="http://schemas.openxmlformats.org/officeDocument/2006/relationships/image" Target="../media/image102.wmf"/><Relationship Id="rId2" Type="http://schemas.openxmlformats.org/officeDocument/2006/relationships/slideLayout" Target="../slideLayouts/slideLayout6.xml"/><Relationship Id="rId1" Type="http://schemas.openxmlformats.org/officeDocument/2006/relationships/vmlDrawing" Target="../drawings/vmlDrawing17.vml"/><Relationship Id="rId6" Type="http://schemas.openxmlformats.org/officeDocument/2006/relationships/oleObject" Target="../embeddings/oleObject36.bin"/><Relationship Id="rId5" Type="http://schemas.openxmlformats.org/officeDocument/2006/relationships/image" Target="../media/image101.wmf"/><Relationship Id="rId4" Type="http://schemas.openxmlformats.org/officeDocument/2006/relationships/oleObject" Target="../embeddings/oleObject35.bin"/><Relationship Id="rId9" Type="http://schemas.openxmlformats.org/officeDocument/2006/relationships/image" Target="../media/image103.wmf"/></Relationships>
</file>

<file path=ppt/slides/_rels/slide77.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40.bin"/><Relationship Id="rId3" Type="http://schemas.openxmlformats.org/officeDocument/2006/relationships/image" Target="../media/image108.jpeg"/><Relationship Id="rId7" Type="http://schemas.openxmlformats.org/officeDocument/2006/relationships/image" Target="../media/image106.wmf"/><Relationship Id="rId2" Type="http://schemas.openxmlformats.org/officeDocument/2006/relationships/slideLayout" Target="../slideLayouts/slideLayout6.xml"/><Relationship Id="rId1" Type="http://schemas.openxmlformats.org/officeDocument/2006/relationships/vmlDrawing" Target="../drawings/vmlDrawing18.vml"/><Relationship Id="rId6" Type="http://schemas.openxmlformats.org/officeDocument/2006/relationships/oleObject" Target="../embeddings/oleObject39.bin"/><Relationship Id="rId5" Type="http://schemas.openxmlformats.org/officeDocument/2006/relationships/image" Target="../media/image105.wmf"/><Relationship Id="rId4" Type="http://schemas.openxmlformats.org/officeDocument/2006/relationships/oleObject" Target="../embeddings/oleObject38.bin"/><Relationship Id="rId9" Type="http://schemas.openxmlformats.org/officeDocument/2006/relationships/image" Target="../media/image107.wmf"/></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41.bin"/><Relationship Id="rId7" Type="http://schemas.openxmlformats.org/officeDocument/2006/relationships/image" Target="../media/image111.jpeg"/><Relationship Id="rId2" Type="http://schemas.openxmlformats.org/officeDocument/2006/relationships/slideLayout" Target="../slideLayouts/slideLayout6.xml"/><Relationship Id="rId1" Type="http://schemas.openxmlformats.org/officeDocument/2006/relationships/vmlDrawing" Target="../drawings/vmlDrawing19.vml"/><Relationship Id="rId6" Type="http://schemas.openxmlformats.org/officeDocument/2006/relationships/image" Target="../media/image110.wmf"/><Relationship Id="rId5" Type="http://schemas.openxmlformats.org/officeDocument/2006/relationships/oleObject" Target="../embeddings/oleObject42.bin"/><Relationship Id="rId4" Type="http://schemas.openxmlformats.org/officeDocument/2006/relationships/image" Target="../media/image109.wmf"/></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slideLayout" Target="../slideLayouts/slideLayout7.xml"/><Relationship Id="rId1" Type="http://schemas.openxmlformats.org/officeDocument/2006/relationships/vmlDrawing" Target="../drawings/vmlDrawing20.vml"/><Relationship Id="rId5" Type="http://schemas.openxmlformats.org/officeDocument/2006/relationships/image" Target="../media/image112.wmf"/><Relationship Id="rId4" Type="http://schemas.openxmlformats.org/officeDocument/2006/relationships/oleObject" Target="../embeddings/oleObject43.bin"/></Relationships>
</file>

<file path=ppt/slides/_rels/slide81.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oleObject" Target="../embeddings/oleObject44.bin"/><Relationship Id="rId7" Type="http://schemas.openxmlformats.org/officeDocument/2006/relationships/image" Target="../media/image117.wmf"/><Relationship Id="rId2" Type="http://schemas.openxmlformats.org/officeDocument/2006/relationships/slideLayout" Target="../slideLayouts/slideLayout12.xml"/><Relationship Id="rId1" Type="http://schemas.openxmlformats.org/officeDocument/2006/relationships/vmlDrawing" Target="../drawings/vmlDrawing21.vml"/><Relationship Id="rId6" Type="http://schemas.openxmlformats.org/officeDocument/2006/relationships/oleObject" Target="../embeddings/oleObject45.bin"/><Relationship Id="rId5" Type="http://schemas.openxmlformats.org/officeDocument/2006/relationships/image" Target="../media/image118.png"/><Relationship Id="rId4" Type="http://schemas.openxmlformats.org/officeDocument/2006/relationships/image" Target="../media/image116.wmf"/></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12.xml"/><Relationship Id="rId1" Type="http://schemas.openxmlformats.org/officeDocument/2006/relationships/vmlDrawing" Target="../drawings/vmlDrawing22.vml"/><Relationship Id="rId5" Type="http://schemas.openxmlformats.org/officeDocument/2006/relationships/image" Target="../media/image121.png"/><Relationship Id="rId4" Type="http://schemas.openxmlformats.org/officeDocument/2006/relationships/image" Target="../media/image120.wmf"/></Relationships>
</file>

<file path=ppt/slides/_rels/slide8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title"/>
          </p:nvPr>
        </p:nvSpPr>
        <p:spPr>
          <a:xfrm>
            <a:off x="685800" y="215900"/>
            <a:ext cx="7772400" cy="1536700"/>
          </a:xfrm>
        </p:spPr>
        <p:txBody>
          <a:bodyPr rtlCol="0">
            <a:normAutofit fontScale="90000"/>
          </a:bodyPr>
          <a:lstStyle/>
          <a:p>
            <a:pPr eaLnBrk="1" fontAlgn="auto" hangingPunct="1">
              <a:spcAft>
                <a:spcPts val="0"/>
              </a:spcAft>
              <a:defRPr/>
            </a:pPr>
            <a:r>
              <a:rPr lang="en-US" dirty="0" smtClean="0"/>
              <a:t/>
            </a:r>
            <a:br>
              <a:rPr lang="en-US" dirty="0" smtClean="0"/>
            </a:br>
            <a:r>
              <a:rPr lang="en-US" dirty="0" smtClean="0"/>
              <a:t>EE-215</a:t>
            </a:r>
            <a:br>
              <a:rPr lang="en-US" dirty="0" smtClean="0"/>
            </a:br>
            <a:r>
              <a:rPr lang="en-US" dirty="0" smtClean="0"/>
              <a:t/>
            </a:r>
            <a:br>
              <a:rPr lang="en-US" dirty="0" smtClean="0"/>
            </a:br>
            <a:r>
              <a:rPr lang="en-US" dirty="0" smtClean="0">
                <a:solidFill>
                  <a:schemeClr val="accent2"/>
                </a:solidFill>
              </a:rPr>
              <a:t>Lecture  No 04</a:t>
            </a:r>
            <a:br>
              <a:rPr lang="en-US" dirty="0" smtClean="0">
                <a:solidFill>
                  <a:schemeClr val="accent2"/>
                </a:solidFill>
              </a:rPr>
            </a:br>
            <a:endParaRPr lang="en-US" dirty="0" smtClean="0"/>
          </a:p>
        </p:txBody>
      </p:sp>
      <p:sp>
        <p:nvSpPr>
          <p:cNvPr id="16387" name="Rectangle 3"/>
          <p:cNvSpPr>
            <a:spLocks noChangeArrowheads="1"/>
          </p:cNvSpPr>
          <p:nvPr/>
        </p:nvSpPr>
        <p:spPr bwMode="auto">
          <a:xfrm>
            <a:off x="0" y="1971675"/>
            <a:ext cx="9144000" cy="646113"/>
          </a:xfrm>
          <a:prstGeom prst="rect">
            <a:avLst/>
          </a:prstGeom>
          <a:noFill/>
          <a:ln w="9525">
            <a:noFill/>
            <a:miter lim="800000"/>
            <a:headEnd/>
            <a:tailEnd/>
          </a:ln>
        </p:spPr>
        <p:txBody>
          <a:bodyPr>
            <a:spAutoFit/>
          </a:bodyPr>
          <a:lstStyle/>
          <a:p>
            <a:pPr algn="ctr"/>
            <a:r>
              <a:rPr lang="en-US" sz="3600" dirty="0"/>
              <a:t>Electronic Devices &amp; Circuits</a:t>
            </a:r>
            <a:endParaRPr lang="en-US" sz="3600" b="1" dirty="0"/>
          </a:p>
        </p:txBody>
      </p:sp>
      <p:sp>
        <p:nvSpPr>
          <p:cNvPr id="13316" name="Rectangle 5"/>
          <p:cNvSpPr>
            <a:spLocks noChangeArrowheads="1"/>
          </p:cNvSpPr>
          <p:nvPr/>
        </p:nvSpPr>
        <p:spPr bwMode="auto">
          <a:xfrm>
            <a:off x="1828800" y="2743200"/>
            <a:ext cx="5943600" cy="781050"/>
          </a:xfrm>
          <a:prstGeom prst="rect">
            <a:avLst/>
          </a:prstGeom>
          <a:noFill/>
          <a:ln w="9525">
            <a:noFill/>
            <a:miter lim="800000"/>
            <a:headEnd/>
            <a:tailEnd/>
          </a:ln>
        </p:spPr>
        <p:txBody>
          <a:bodyPr/>
          <a:lstStyle/>
          <a:p>
            <a:pPr marL="342900" indent="-342900" algn="ctr">
              <a:spcBef>
                <a:spcPct val="20000"/>
              </a:spcBef>
              <a:defRPr/>
            </a:pPr>
            <a:r>
              <a:rPr lang="en-US" dirty="0">
                <a:latin typeface="Arial" pitchFamily="34" charset="0"/>
              </a:rPr>
              <a:t>    Text Book: Chapter 03 (</a:t>
            </a:r>
            <a:r>
              <a:rPr lang="en-US" dirty="0" err="1">
                <a:latin typeface="Arial" pitchFamily="34" charset="0"/>
              </a:rPr>
              <a:t>S</a:t>
            </a:r>
            <a:r>
              <a:rPr lang="en-US" cap="all" dirty="0" err="1">
                <a:latin typeface="Arial" pitchFamily="34" charset="0"/>
              </a:rPr>
              <a:t>edra</a:t>
            </a:r>
            <a:r>
              <a:rPr lang="en-US" cap="all" dirty="0">
                <a:latin typeface="Arial" pitchFamily="34" charset="0"/>
              </a:rPr>
              <a:t>/Smith</a:t>
            </a:r>
            <a:r>
              <a:rPr lang="en-US" dirty="0">
                <a:latin typeface="Arial" pitchFamily="34" charset="0"/>
              </a:rPr>
              <a:t>   6</a:t>
            </a:r>
            <a:r>
              <a:rPr lang="en-US" baseline="30000" dirty="0">
                <a:latin typeface="Arial" pitchFamily="34" charset="0"/>
              </a:rPr>
              <a:t>th</a:t>
            </a:r>
            <a:r>
              <a:rPr lang="en-US" dirty="0">
                <a:latin typeface="Arial" pitchFamily="34" charset="0"/>
              </a:rPr>
              <a:t> Ed) </a:t>
            </a:r>
          </a:p>
          <a:p>
            <a:pPr marL="342900" indent="-342900">
              <a:spcBef>
                <a:spcPct val="20000"/>
              </a:spcBef>
              <a:defRPr/>
            </a:pPr>
            <a:r>
              <a:rPr lang="en-US" dirty="0">
                <a:solidFill>
                  <a:schemeClr val="tx2"/>
                </a:solidFill>
                <a:latin typeface="Arial" pitchFamily="34" charset="0"/>
              </a:rPr>
              <a:t>  </a:t>
            </a:r>
          </a:p>
          <a:p>
            <a:pPr marL="342900" indent="-342900">
              <a:spcBef>
                <a:spcPct val="20000"/>
              </a:spcBef>
              <a:defRPr/>
            </a:pPr>
            <a:r>
              <a:rPr lang="en-US" dirty="0">
                <a:latin typeface="Arial" pitchFamily="34" charset="0"/>
              </a:rPr>
              <a:t>    </a:t>
            </a:r>
          </a:p>
        </p:txBody>
      </p:sp>
      <p:sp>
        <p:nvSpPr>
          <p:cNvPr id="16389" name="Rectangle 7"/>
          <p:cNvSpPr>
            <a:spLocks noChangeArrowheads="1"/>
          </p:cNvSpPr>
          <p:nvPr/>
        </p:nvSpPr>
        <p:spPr bwMode="auto">
          <a:xfrm>
            <a:off x="304800" y="5170488"/>
            <a:ext cx="5334000" cy="762000"/>
          </a:xfrm>
          <a:prstGeom prst="rect">
            <a:avLst/>
          </a:prstGeom>
          <a:noFill/>
          <a:ln w="9525">
            <a:noFill/>
            <a:miter lim="800000"/>
            <a:headEnd/>
            <a:tailEnd/>
          </a:ln>
        </p:spPr>
        <p:txBody>
          <a:bodyPr/>
          <a:lstStyle/>
          <a:p>
            <a:pPr marL="342900" indent="-342900">
              <a:spcBef>
                <a:spcPct val="20000"/>
              </a:spcBef>
            </a:pPr>
            <a:r>
              <a:rPr lang="en-US" sz="2000" dirty="0"/>
              <a:t>Instructor: </a:t>
            </a:r>
            <a:r>
              <a:rPr lang="en-US" sz="2000" dirty="0" smtClean="0"/>
              <a:t>Shakeel Alvi</a:t>
            </a:r>
            <a:endParaRPr lang="en-US" sz="2000" dirty="0"/>
          </a:p>
          <a:p>
            <a:pPr marL="342900" indent="-342900">
              <a:spcBef>
                <a:spcPct val="20000"/>
              </a:spcBef>
            </a:pPr>
            <a:r>
              <a:rPr lang="en-US" sz="2000" dirty="0"/>
              <a:t>Class: </a:t>
            </a:r>
            <a:r>
              <a:rPr lang="en-US" sz="2000" dirty="0" smtClean="0"/>
              <a:t>Spring  2022</a:t>
            </a:r>
            <a:endParaRPr lang="en-US" sz="2000" dirty="0"/>
          </a:p>
        </p:txBody>
      </p:sp>
      <p:sp>
        <p:nvSpPr>
          <p:cNvPr id="16390" name="Text Box 4"/>
          <p:cNvSpPr txBox="1">
            <a:spLocks noChangeArrowheads="1"/>
          </p:cNvSpPr>
          <p:nvPr/>
        </p:nvSpPr>
        <p:spPr bwMode="auto">
          <a:xfrm>
            <a:off x="279400" y="6034088"/>
            <a:ext cx="3981450" cy="366712"/>
          </a:xfrm>
          <a:prstGeom prst="rect">
            <a:avLst/>
          </a:prstGeom>
          <a:noFill/>
          <a:ln w="9525">
            <a:noFill/>
            <a:miter lim="800000"/>
            <a:headEnd/>
            <a:tailEnd/>
          </a:ln>
        </p:spPr>
        <p:txBody>
          <a:bodyPr wrap="none">
            <a:spAutoFit/>
          </a:bodyPr>
          <a:lstStyle/>
          <a:p>
            <a:r>
              <a:rPr lang="en-US" b="1" i="1">
                <a:solidFill>
                  <a:schemeClr val="accent2"/>
                </a:solidFill>
              </a:rPr>
              <a:t>Electrical  Engineering Department</a:t>
            </a:r>
          </a:p>
        </p:txBody>
      </p:sp>
      <p:sp>
        <p:nvSpPr>
          <p:cNvPr id="14344" name="Rectangle 8"/>
          <p:cNvSpPr>
            <a:spLocks noChangeArrowheads="1"/>
          </p:cNvSpPr>
          <p:nvPr/>
        </p:nvSpPr>
        <p:spPr bwMode="auto">
          <a:xfrm>
            <a:off x="2819400" y="3276600"/>
            <a:ext cx="6019800" cy="3170238"/>
          </a:xfrm>
          <a:prstGeom prst="rect">
            <a:avLst/>
          </a:prstGeom>
          <a:noFill/>
          <a:ln w="9525">
            <a:noFill/>
            <a:miter lim="800000"/>
            <a:headEnd/>
            <a:tailEnd/>
          </a:ln>
        </p:spPr>
        <p:txBody>
          <a:bodyPr>
            <a:spAutoFit/>
          </a:bodyPr>
          <a:lstStyle/>
          <a:p>
            <a:pPr>
              <a:tabLst>
                <a:tab pos="515938" algn="l"/>
              </a:tabLst>
              <a:defRPr/>
            </a:pPr>
            <a:r>
              <a:rPr lang="en-US" sz="2000" b="1" dirty="0">
                <a:solidFill>
                  <a:schemeClr val="tx2"/>
                </a:solidFill>
                <a:latin typeface="Arial" pitchFamily="34" charset="0"/>
              </a:rPr>
              <a:t>Semiconductors</a:t>
            </a:r>
          </a:p>
          <a:p>
            <a:pPr marL="633413" indent="-633413">
              <a:defRPr/>
            </a:pPr>
            <a:r>
              <a:rPr lang="en-US" sz="2000" b="1" dirty="0">
                <a:latin typeface="Arial" pitchFamily="34" charset="0"/>
              </a:rPr>
              <a:t>      	</a:t>
            </a:r>
            <a:r>
              <a:rPr lang="en-US" sz="2000" dirty="0">
                <a:latin typeface="Arial" pitchFamily="34" charset="0"/>
              </a:rPr>
              <a:t>3.1   Intrinsic Semiconductors</a:t>
            </a:r>
          </a:p>
          <a:p>
            <a:pPr marL="633413" indent="-633413">
              <a:defRPr/>
            </a:pPr>
            <a:r>
              <a:rPr lang="en-US" sz="2000" dirty="0">
                <a:latin typeface="Arial" pitchFamily="34" charset="0"/>
              </a:rPr>
              <a:t>	3.2   Doped Semiconductors</a:t>
            </a:r>
          </a:p>
          <a:p>
            <a:pPr marL="633413" indent="-633413">
              <a:defRPr/>
            </a:pPr>
            <a:r>
              <a:rPr lang="en-US" sz="2000" dirty="0">
                <a:latin typeface="Arial" pitchFamily="34" charset="0"/>
              </a:rPr>
              <a:t>	3.3   Current Flow in Semiconductors</a:t>
            </a:r>
          </a:p>
          <a:p>
            <a:pPr marL="1201738" indent="-738188">
              <a:tabLst>
                <a:tab pos="627063" algn="l"/>
              </a:tabLst>
              <a:defRPr/>
            </a:pPr>
            <a:r>
              <a:rPr lang="en-US" sz="2000" dirty="0">
                <a:latin typeface="Arial" pitchFamily="34" charset="0"/>
              </a:rPr>
              <a:t>	3.4   The </a:t>
            </a:r>
            <a:r>
              <a:rPr lang="en-US" sz="2000" dirty="0" smtClean="0">
                <a:latin typeface="Arial" pitchFamily="34" charset="0"/>
              </a:rPr>
              <a:t>p-n </a:t>
            </a:r>
            <a:r>
              <a:rPr lang="en-US" sz="2000" dirty="0">
                <a:latin typeface="Arial" pitchFamily="34" charset="0"/>
              </a:rPr>
              <a:t>Junction with Open-Circuit   Terminals</a:t>
            </a:r>
          </a:p>
          <a:p>
            <a:pPr marL="633413" indent="-633413">
              <a:defRPr/>
            </a:pPr>
            <a:endParaRPr lang="en-US" sz="2000" b="1" dirty="0">
              <a:latin typeface="Arial" pitchFamily="34" charset="0"/>
            </a:endParaRPr>
          </a:p>
          <a:p>
            <a:pPr marL="633413" indent="-633413">
              <a:defRPr/>
            </a:pPr>
            <a:r>
              <a:rPr lang="en-US" sz="2000" b="1" dirty="0">
                <a:latin typeface="Arial" pitchFamily="34" charset="0"/>
              </a:rPr>
              <a:t>	</a:t>
            </a:r>
          </a:p>
          <a:p>
            <a:pPr marL="633413" indent="-633413">
              <a:defRPr/>
            </a:pPr>
            <a:endParaRPr lang="en-US" sz="2000" b="1" dirty="0">
              <a:latin typeface="Arial" pitchFamily="34" charset="0"/>
            </a:endParaRPr>
          </a:p>
          <a:p>
            <a:pPr marL="633413" indent="-633413">
              <a:defRPr/>
            </a:pPr>
            <a:r>
              <a:rPr lang="en-US" sz="2000" b="1" dirty="0">
                <a:latin typeface="Arial" pitchFamily="34" charset="0"/>
              </a:rPr>
              <a:t>	</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78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17742"/>
          <a:stretch/>
        </p:blipFill>
        <p:spPr bwMode="auto">
          <a:xfrm>
            <a:off x="25400" y="1828800"/>
            <a:ext cx="91440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7828" name="Rectangle 4"/>
          <p:cNvSpPr>
            <a:spLocks noChangeArrowheads="1"/>
          </p:cNvSpPr>
          <p:nvPr/>
        </p:nvSpPr>
        <p:spPr bwMode="auto">
          <a:xfrm>
            <a:off x="890814" y="674914"/>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Times New Roman" panose="02020603050405020304" pitchFamily="18" charset="0"/>
                <a:cs typeface="Arial" panose="020B0604020202020204" pitchFamily="34" charset="0"/>
              </a:defRPr>
            </a:lvl1pPr>
            <a:lvl2pPr algn="ctr">
              <a:defRPr sz="4400">
                <a:solidFill>
                  <a:schemeClr val="tx2"/>
                </a:solidFill>
                <a:latin typeface="Times New Roman" panose="02020603050405020304" pitchFamily="18" charset="0"/>
                <a:cs typeface="Arial" panose="020B0604020202020204" pitchFamily="34" charset="0"/>
              </a:defRPr>
            </a:lvl2pPr>
            <a:lvl3pPr algn="ctr">
              <a:defRPr sz="4400">
                <a:solidFill>
                  <a:schemeClr val="tx2"/>
                </a:solidFill>
                <a:latin typeface="Times New Roman" panose="02020603050405020304" pitchFamily="18" charset="0"/>
                <a:cs typeface="Arial" panose="020B0604020202020204" pitchFamily="34" charset="0"/>
              </a:defRPr>
            </a:lvl3pPr>
            <a:lvl4pPr algn="ctr">
              <a:defRPr sz="4400">
                <a:solidFill>
                  <a:schemeClr val="tx2"/>
                </a:solidFill>
                <a:latin typeface="Times New Roman" panose="02020603050405020304" pitchFamily="18" charset="0"/>
                <a:cs typeface="Arial" panose="020B0604020202020204" pitchFamily="34" charset="0"/>
              </a:defRPr>
            </a:lvl4pPr>
            <a:lvl5pPr algn="ctr">
              <a:defRPr sz="4400">
                <a:solidFill>
                  <a:schemeClr val="tx2"/>
                </a:solidFill>
                <a:latin typeface="Times New Roman" panose="02020603050405020304" pitchFamily="18" charset="0"/>
                <a:cs typeface="Arial" panose="020B0604020202020204" pitchFamily="34" charset="0"/>
              </a:defRPr>
            </a:lvl5pPr>
            <a:lvl6pPr marL="457200" algn="ctr"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6pPr>
            <a:lvl7pPr marL="914400" algn="ctr"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7pPr>
            <a:lvl8pPr marL="1371600" algn="ctr"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8pPr>
            <a:lvl9pPr marL="1828800" algn="ctr"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9pPr>
          </a:lstStyle>
          <a:p>
            <a:pPr algn="l"/>
            <a:r>
              <a:rPr lang="en-US" altLang="en-US" sz="2800" b="1" dirty="0" smtClean="0">
                <a:latin typeface="Garamond" panose="02020404030301010803" pitchFamily="18" charset="0"/>
              </a:rPr>
              <a:t>Semiconductors</a:t>
            </a:r>
            <a:r>
              <a:rPr lang="en-US" altLang="en-US" sz="2800" b="1" dirty="0">
                <a:latin typeface="Garamond" panose="02020404030301010803" pitchFamily="18" charset="0"/>
              </a:rPr>
              <a:t>, Conductors and Insulators</a:t>
            </a:r>
            <a:r>
              <a:rPr lang="en-US" altLang="en-US" sz="2800" b="1" dirty="0">
                <a:effectLst>
                  <a:outerShdw blurRad="38100" dist="38100" dir="2700000" algn="tl">
                    <a:srgbClr val="C0C0C0"/>
                  </a:outerShdw>
                </a:effectLst>
                <a:latin typeface="Garamond" panose="02020404030301010803" pitchFamily="18" charset="0"/>
              </a:rPr>
              <a:t> </a:t>
            </a:r>
          </a:p>
        </p:txBody>
      </p:sp>
      <p:sp>
        <p:nvSpPr>
          <p:cNvPr id="2" name="Pentagon 1"/>
          <p:cNvSpPr/>
          <p:nvPr/>
        </p:nvSpPr>
        <p:spPr>
          <a:xfrm>
            <a:off x="14514" y="0"/>
            <a:ext cx="1752600" cy="6858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I</a:t>
            </a:r>
            <a:r>
              <a:rPr lang="en-US" sz="1600" b="1" dirty="0" smtClean="0">
                <a:solidFill>
                  <a:schemeClr val="tx1"/>
                </a:solidFill>
              </a:rPr>
              <a:t>ntroduction</a:t>
            </a:r>
            <a:endParaRPr lang="en-US" sz="1600" b="1" dirty="0">
              <a:solidFill>
                <a:schemeClr val="tx1"/>
              </a:solidFill>
            </a:endParaRPr>
          </a:p>
        </p:txBody>
      </p:sp>
      <p:sp>
        <p:nvSpPr>
          <p:cNvPr id="3" name="Down Arrow 2"/>
          <p:cNvSpPr/>
          <p:nvPr/>
        </p:nvSpPr>
        <p:spPr>
          <a:xfrm>
            <a:off x="6629400" y="2362200"/>
            <a:ext cx="457200" cy="457200"/>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1517703"/>
      </p:ext>
    </p:extLst>
  </p:cSld>
  <p:clrMapOvr>
    <a:masterClrMapping/>
  </p:clrMapOvr>
  <p:transition>
    <p:split orient="vert" dir="in"/>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Atom Energy Levels or Shells"/>
          <p:cNvPicPr>
            <a:picLocks noChangeAspect="1" noChangeArrowheads="1"/>
          </p:cNvPicPr>
          <p:nvPr/>
        </p:nvPicPr>
        <p:blipFill>
          <a:blip r:embed="rId2" cstate="print"/>
          <a:srcRect/>
          <a:stretch>
            <a:fillRect/>
          </a:stretch>
        </p:blipFill>
        <p:spPr bwMode="auto">
          <a:xfrm>
            <a:off x="6381750" y="1752600"/>
            <a:ext cx="2609850" cy="3810000"/>
          </a:xfrm>
          <a:prstGeom prst="rect">
            <a:avLst/>
          </a:prstGeom>
          <a:noFill/>
        </p:spPr>
      </p:pic>
      <p:sp>
        <p:nvSpPr>
          <p:cNvPr id="7" name="Rectangle 6"/>
          <p:cNvSpPr/>
          <p:nvPr/>
        </p:nvSpPr>
        <p:spPr>
          <a:xfrm>
            <a:off x="457200" y="2402681"/>
            <a:ext cx="5867400" cy="3970318"/>
          </a:xfrm>
          <a:prstGeom prst="rect">
            <a:avLst/>
          </a:prstGeom>
        </p:spPr>
        <p:txBody>
          <a:bodyPr wrap="square">
            <a:spAutoFit/>
          </a:bodyPr>
          <a:lstStyle/>
          <a:p>
            <a:r>
              <a:rPr lang="en-US" dirty="0" smtClean="0"/>
              <a:t>If a sufficient amount of energy is absorbed by an electron, it is possible for that electron to be completely removed from the influence of the atom. This is called IONIZATION. When an atom loses electrons or gains electrons in this process of electron exchange, it is said to be ionized</a:t>
            </a:r>
          </a:p>
          <a:p>
            <a:endParaRPr lang="en-US" dirty="0" smtClean="0"/>
          </a:p>
          <a:p>
            <a:r>
              <a:rPr lang="en-US" dirty="0" smtClean="0"/>
              <a:t>. An atom having more than its normal amount of electrons acquires a negative charge, and is called a NEGATIVE  ION.</a:t>
            </a:r>
          </a:p>
          <a:p>
            <a:r>
              <a:rPr lang="en-US" dirty="0" smtClean="0"/>
              <a:t> </a:t>
            </a:r>
          </a:p>
          <a:p>
            <a:r>
              <a:rPr lang="en-US" dirty="0" smtClean="0"/>
              <a:t>The atom that gives up some of its normal electrons is left with fewer negative charges than positive charges and is called a POSITIVE ION. </a:t>
            </a:r>
          </a:p>
        </p:txBody>
      </p:sp>
      <p:sp>
        <p:nvSpPr>
          <p:cNvPr id="9" name="Rectangle 8"/>
          <p:cNvSpPr/>
          <p:nvPr/>
        </p:nvSpPr>
        <p:spPr>
          <a:xfrm>
            <a:off x="381000" y="304800"/>
            <a:ext cx="5715000" cy="2031325"/>
          </a:xfrm>
          <a:prstGeom prst="rect">
            <a:avLst/>
          </a:prstGeom>
        </p:spPr>
        <p:txBody>
          <a:bodyPr wrap="square">
            <a:spAutoFit/>
          </a:bodyPr>
          <a:lstStyle/>
          <a:p>
            <a:r>
              <a:rPr lang="en-US" dirty="0" smtClean="0"/>
              <a:t>Orbiting electrons contain energy and are confined to definite energy levels. The various shells in an atom represent these levels. Therefore, to move an electron from a lower shell to a higher shell a certain amount of energy is required. This energy can be in the form of </a:t>
            </a:r>
            <a:r>
              <a:rPr lang="en-US" b="1" dirty="0" smtClean="0">
                <a:solidFill>
                  <a:srgbClr val="FF0000"/>
                </a:solidFill>
              </a:rPr>
              <a:t>electric fields, heat, light, and even bombardment by other particles</a:t>
            </a:r>
            <a:endParaRPr lang="en-US" dirty="0"/>
          </a:p>
        </p:txBody>
      </p:sp>
    </p:spTree>
    <p:extLst>
      <p:ext uri="{BB962C8B-B14F-4D97-AF65-F5344CB8AC3E}">
        <p14:creationId xmlns:p14="http://schemas.microsoft.com/office/powerpoint/2010/main" val="2571550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874" name="Text Box 2"/>
          <p:cNvSpPr txBox="1">
            <a:spLocks noChangeArrowheads="1"/>
          </p:cNvSpPr>
          <p:nvPr/>
        </p:nvSpPr>
        <p:spPr bwMode="auto">
          <a:xfrm>
            <a:off x="1050925" y="1192213"/>
            <a:ext cx="16160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000"/>
              <a:t>Energy Bands</a:t>
            </a:r>
          </a:p>
        </p:txBody>
      </p:sp>
      <p:pic>
        <p:nvPicPr>
          <p:cNvPr id="79875" name="Picture 3" descr="f_01008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 y="1596344"/>
            <a:ext cx="7442200" cy="4961467"/>
          </a:xfrm>
          <a:prstGeom prst="rect">
            <a:avLst/>
          </a:prstGeom>
          <a:noFill/>
          <a:extLst>
            <a:ext uri="{909E8E84-426E-40DD-AFC4-6F175D3DCCD1}">
              <a14:hiddenFill xmlns:a14="http://schemas.microsoft.com/office/drawing/2010/main">
                <a:solidFill>
                  <a:srgbClr val="FFFFFF"/>
                </a:solidFill>
              </a14:hiddenFill>
            </a:ext>
          </a:extLst>
        </p:spPr>
      </p:pic>
      <p:sp>
        <p:nvSpPr>
          <p:cNvPr id="79877" name="Rectangle 5"/>
          <p:cNvSpPr>
            <a:spLocks noChangeArrowheads="1"/>
          </p:cNvSpPr>
          <p:nvPr/>
        </p:nvSpPr>
        <p:spPr bwMode="auto">
          <a:xfrm>
            <a:off x="76200" y="18143"/>
            <a:ext cx="80772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Times New Roman" panose="02020603050405020304" pitchFamily="18" charset="0"/>
                <a:cs typeface="Arial" panose="020B0604020202020204" pitchFamily="34" charset="0"/>
              </a:defRPr>
            </a:lvl1pPr>
            <a:lvl2pPr algn="ctr">
              <a:defRPr sz="4400">
                <a:solidFill>
                  <a:schemeClr val="tx2"/>
                </a:solidFill>
                <a:latin typeface="Times New Roman" panose="02020603050405020304" pitchFamily="18" charset="0"/>
                <a:cs typeface="Arial" panose="020B0604020202020204" pitchFamily="34" charset="0"/>
              </a:defRPr>
            </a:lvl2pPr>
            <a:lvl3pPr algn="ctr">
              <a:defRPr sz="4400">
                <a:solidFill>
                  <a:schemeClr val="tx2"/>
                </a:solidFill>
                <a:latin typeface="Times New Roman" panose="02020603050405020304" pitchFamily="18" charset="0"/>
                <a:cs typeface="Arial" panose="020B0604020202020204" pitchFamily="34" charset="0"/>
              </a:defRPr>
            </a:lvl3pPr>
            <a:lvl4pPr algn="ctr">
              <a:defRPr sz="4400">
                <a:solidFill>
                  <a:schemeClr val="tx2"/>
                </a:solidFill>
                <a:latin typeface="Times New Roman" panose="02020603050405020304" pitchFamily="18" charset="0"/>
                <a:cs typeface="Arial" panose="020B0604020202020204" pitchFamily="34" charset="0"/>
              </a:defRPr>
            </a:lvl4pPr>
            <a:lvl5pPr algn="ctr">
              <a:defRPr sz="4400">
                <a:solidFill>
                  <a:schemeClr val="tx2"/>
                </a:solidFill>
                <a:latin typeface="Times New Roman" panose="02020603050405020304" pitchFamily="18" charset="0"/>
                <a:cs typeface="Arial" panose="020B0604020202020204" pitchFamily="34" charset="0"/>
              </a:defRPr>
            </a:lvl5pPr>
            <a:lvl6pPr marL="457200" algn="ctr"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6pPr>
            <a:lvl7pPr marL="914400" algn="ctr"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7pPr>
            <a:lvl8pPr marL="1371600" algn="ctr"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8pPr>
            <a:lvl9pPr marL="1828800" algn="ctr"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9pPr>
          </a:lstStyle>
          <a:p>
            <a:pPr algn="l"/>
            <a:r>
              <a:rPr lang="en-US" altLang="en-US" sz="2800" b="1" dirty="0" smtClean="0">
                <a:latin typeface="Garamond" panose="02020404030301010803" pitchFamily="18" charset="0"/>
              </a:rPr>
              <a:t> </a:t>
            </a:r>
            <a:r>
              <a:rPr lang="en-US" altLang="en-US" sz="2800" b="1" dirty="0">
                <a:latin typeface="Garamond" panose="02020404030301010803" pitchFamily="18" charset="0"/>
              </a:rPr>
              <a:t>Semiconductors, Conductors and Insulators</a:t>
            </a:r>
            <a:r>
              <a:rPr lang="en-US" altLang="en-US" sz="2800" b="1" dirty="0">
                <a:effectLst>
                  <a:outerShdw blurRad="38100" dist="38100" dir="2700000" algn="tl">
                    <a:srgbClr val="C0C0C0"/>
                  </a:outerShdw>
                </a:effectLst>
                <a:latin typeface="Garamond" panose="02020404030301010803" pitchFamily="18" charset="0"/>
              </a:rPr>
              <a:t> </a:t>
            </a:r>
          </a:p>
        </p:txBody>
      </p:sp>
    </p:spTree>
    <p:extLst>
      <p:ext uri="{BB962C8B-B14F-4D97-AF65-F5344CB8AC3E}">
        <p14:creationId xmlns:p14="http://schemas.microsoft.com/office/powerpoint/2010/main" val="907375314"/>
      </p:ext>
    </p:extLst>
  </p:cSld>
  <p:clrMapOvr>
    <a:masterClrMapping/>
  </p:clrMapOvr>
  <p:transition>
    <p:split orient="vert" dir="in"/>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2" name="Text Box 2"/>
          <p:cNvSpPr txBox="1">
            <a:spLocks noChangeArrowheads="1"/>
          </p:cNvSpPr>
          <p:nvPr/>
        </p:nvSpPr>
        <p:spPr bwMode="auto">
          <a:xfrm>
            <a:off x="106362" y="979488"/>
            <a:ext cx="16160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000" dirty="0"/>
              <a:t>Energy Bands</a:t>
            </a:r>
          </a:p>
        </p:txBody>
      </p:sp>
      <p:pic>
        <p:nvPicPr>
          <p:cNvPr id="81923" name="Picture 3" descr="01-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376363"/>
            <a:ext cx="6934200" cy="4186237"/>
          </a:xfrm>
          <a:prstGeom prst="rect">
            <a:avLst/>
          </a:prstGeom>
          <a:noFill/>
          <a:extLst>
            <a:ext uri="{909E8E84-426E-40DD-AFC4-6F175D3DCCD1}">
              <a14:hiddenFill xmlns:a14="http://schemas.microsoft.com/office/drawing/2010/main">
                <a:solidFill>
                  <a:srgbClr val="FFFFFF"/>
                </a:solidFill>
              </a14:hiddenFill>
            </a:ext>
          </a:extLst>
        </p:spPr>
      </p:pic>
      <p:sp>
        <p:nvSpPr>
          <p:cNvPr id="81925" name="Text Box 5"/>
          <p:cNvSpPr txBox="1">
            <a:spLocks noChangeArrowheads="1"/>
          </p:cNvSpPr>
          <p:nvPr/>
        </p:nvSpPr>
        <p:spPr bwMode="auto">
          <a:xfrm>
            <a:off x="1203325" y="60690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en-US" altLang="en-US" sz="1800">
              <a:latin typeface="Garamond" panose="02020404030301010803" pitchFamily="18" charset="0"/>
            </a:endParaRPr>
          </a:p>
        </p:txBody>
      </p:sp>
      <p:sp>
        <p:nvSpPr>
          <p:cNvPr id="81926" name="Text Box 6"/>
          <p:cNvSpPr txBox="1">
            <a:spLocks noChangeArrowheads="1"/>
          </p:cNvSpPr>
          <p:nvPr/>
        </p:nvSpPr>
        <p:spPr bwMode="auto">
          <a:xfrm>
            <a:off x="381000" y="5562600"/>
            <a:ext cx="8915400" cy="10064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buFontTx/>
              <a:buChar char="•"/>
            </a:pPr>
            <a:r>
              <a:rPr lang="en-US" altLang="en-US" sz="2000"/>
              <a:t>Energy gap-the difference between the energy levels of any two orbital shells</a:t>
            </a:r>
          </a:p>
          <a:p>
            <a:pPr eaLnBrk="0" hangingPunct="0">
              <a:buFontTx/>
              <a:buChar char="•"/>
            </a:pPr>
            <a:r>
              <a:rPr lang="en-US" altLang="en-US" sz="2000"/>
              <a:t>Band-another name for an orbital shell (valence shell=valence band)</a:t>
            </a:r>
          </a:p>
          <a:p>
            <a:pPr eaLnBrk="0" hangingPunct="0">
              <a:buFontTx/>
              <a:buChar char="•"/>
            </a:pPr>
            <a:r>
              <a:rPr lang="en-US" altLang="en-US" sz="2000"/>
              <a:t>Conduction band –the band outside the valence shell</a:t>
            </a:r>
          </a:p>
        </p:txBody>
      </p:sp>
      <p:sp>
        <p:nvSpPr>
          <p:cNvPr id="81927" name="Rectangle 7"/>
          <p:cNvSpPr>
            <a:spLocks noChangeArrowheads="1"/>
          </p:cNvSpPr>
          <p:nvPr/>
        </p:nvSpPr>
        <p:spPr bwMode="auto">
          <a:xfrm>
            <a:off x="3629" y="-73819"/>
            <a:ext cx="8077200" cy="887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Times New Roman" panose="02020603050405020304" pitchFamily="18" charset="0"/>
                <a:cs typeface="Arial" panose="020B0604020202020204" pitchFamily="34" charset="0"/>
              </a:defRPr>
            </a:lvl1pPr>
            <a:lvl2pPr algn="ctr">
              <a:defRPr sz="4400">
                <a:solidFill>
                  <a:schemeClr val="tx2"/>
                </a:solidFill>
                <a:latin typeface="Times New Roman" panose="02020603050405020304" pitchFamily="18" charset="0"/>
                <a:cs typeface="Arial" panose="020B0604020202020204" pitchFamily="34" charset="0"/>
              </a:defRPr>
            </a:lvl2pPr>
            <a:lvl3pPr algn="ctr">
              <a:defRPr sz="4400">
                <a:solidFill>
                  <a:schemeClr val="tx2"/>
                </a:solidFill>
                <a:latin typeface="Times New Roman" panose="02020603050405020304" pitchFamily="18" charset="0"/>
                <a:cs typeface="Arial" panose="020B0604020202020204" pitchFamily="34" charset="0"/>
              </a:defRPr>
            </a:lvl3pPr>
            <a:lvl4pPr algn="ctr">
              <a:defRPr sz="4400">
                <a:solidFill>
                  <a:schemeClr val="tx2"/>
                </a:solidFill>
                <a:latin typeface="Times New Roman" panose="02020603050405020304" pitchFamily="18" charset="0"/>
                <a:cs typeface="Arial" panose="020B0604020202020204" pitchFamily="34" charset="0"/>
              </a:defRPr>
            </a:lvl4pPr>
            <a:lvl5pPr algn="ctr">
              <a:defRPr sz="4400">
                <a:solidFill>
                  <a:schemeClr val="tx2"/>
                </a:solidFill>
                <a:latin typeface="Times New Roman" panose="02020603050405020304" pitchFamily="18" charset="0"/>
                <a:cs typeface="Arial" panose="020B0604020202020204" pitchFamily="34" charset="0"/>
              </a:defRPr>
            </a:lvl5pPr>
            <a:lvl6pPr marL="457200" algn="ctr"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6pPr>
            <a:lvl7pPr marL="914400" algn="ctr"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7pPr>
            <a:lvl8pPr marL="1371600" algn="ctr"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8pPr>
            <a:lvl9pPr marL="1828800" algn="ctr"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9pPr>
          </a:lstStyle>
          <a:p>
            <a:pPr algn="l"/>
            <a:r>
              <a:rPr lang="en-US" altLang="en-US" sz="2800" b="1" dirty="0" smtClean="0">
                <a:latin typeface="Garamond" panose="02020404030301010803" pitchFamily="18" charset="0"/>
              </a:rPr>
              <a:t> </a:t>
            </a:r>
            <a:r>
              <a:rPr lang="en-US" altLang="en-US" sz="2800" b="1" dirty="0">
                <a:latin typeface="Garamond" panose="02020404030301010803" pitchFamily="18" charset="0"/>
              </a:rPr>
              <a:t>Semiconductors, Conductors and Insulators</a:t>
            </a:r>
            <a:r>
              <a:rPr lang="en-US" altLang="en-US" sz="2800" b="1" dirty="0">
                <a:effectLst>
                  <a:outerShdw blurRad="38100" dist="38100" dir="2700000" algn="tl">
                    <a:srgbClr val="C0C0C0"/>
                  </a:outerShdw>
                </a:effectLst>
                <a:latin typeface="Garamond" panose="02020404030301010803" pitchFamily="18" charset="0"/>
              </a:rPr>
              <a:t> </a:t>
            </a:r>
          </a:p>
        </p:txBody>
      </p:sp>
    </p:spTree>
    <p:extLst>
      <p:ext uri="{BB962C8B-B14F-4D97-AF65-F5344CB8AC3E}">
        <p14:creationId xmlns:p14="http://schemas.microsoft.com/office/powerpoint/2010/main" val="2600919088"/>
      </p:ext>
    </p:extLst>
  </p:cSld>
  <p:clrMapOvr>
    <a:masterClrMapping/>
  </p:clrMapOvr>
  <p:transition>
    <p:split orient="vert" dir="in"/>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72" name="Text Box 4"/>
          <p:cNvSpPr txBox="1">
            <a:spLocks noChangeArrowheads="1"/>
          </p:cNvSpPr>
          <p:nvPr/>
        </p:nvSpPr>
        <p:spPr bwMode="auto">
          <a:xfrm>
            <a:off x="1203325" y="60690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en-US" altLang="en-US" sz="1800">
              <a:latin typeface="Garamond" panose="02020404030301010803" pitchFamily="18" charset="0"/>
            </a:endParaRPr>
          </a:p>
        </p:txBody>
      </p:sp>
      <p:grpSp>
        <p:nvGrpSpPr>
          <p:cNvPr id="83978" name="Group 10"/>
          <p:cNvGrpSpPr>
            <a:grpSpLocks/>
          </p:cNvGrpSpPr>
          <p:nvPr/>
        </p:nvGrpSpPr>
        <p:grpSpPr bwMode="auto">
          <a:xfrm>
            <a:off x="758371" y="685800"/>
            <a:ext cx="7932057" cy="4876800"/>
            <a:chOff x="1200" y="944"/>
            <a:chExt cx="4176" cy="2560"/>
          </a:xfrm>
        </p:grpSpPr>
        <p:pic>
          <p:nvPicPr>
            <p:cNvPr id="83974" name="Picture 6" descr="f_01008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944"/>
              <a:ext cx="3840" cy="2560"/>
            </a:xfrm>
            <a:prstGeom prst="rect">
              <a:avLst/>
            </a:prstGeom>
            <a:noFill/>
            <a:extLst>
              <a:ext uri="{909E8E84-426E-40DD-AFC4-6F175D3DCCD1}">
                <a14:hiddenFill xmlns:a14="http://schemas.microsoft.com/office/drawing/2010/main">
                  <a:solidFill>
                    <a:srgbClr val="FFFFFF"/>
                  </a:solidFill>
                </a14:hiddenFill>
              </a:ext>
            </a:extLst>
          </p:spPr>
        </p:pic>
        <p:sp>
          <p:nvSpPr>
            <p:cNvPr id="83975" name="Text Box 7"/>
            <p:cNvSpPr txBox="1">
              <a:spLocks noChangeArrowheads="1"/>
            </p:cNvSpPr>
            <p:nvPr/>
          </p:nvSpPr>
          <p:spPr bwMode="auto">
            <a:xfrm>
              <a:off x="3888" y="2544"/>
              <a:ext cx="148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600" b="1" i="1">
                  <a:solidFill>
                    <a:schemeClr val="bg2"/>
                  </a:solidFill>
                  <a:latin typeface="Garamond" panose="02020404030301010803" pitchFamily="18" charset="0"/>
                </a:rPr>
                <a:t>at room temperature 25°</a:t>
              </a:r>
            </a:p>
          </p:txBody>
        </p:sp>
        <p:sp>
          <p:nvSpPr>
            <p:cNvPr id="83976" name="Line 8"/>
            <p:cNvSpPr>
              <a:spLocks noChangeShapeType="1"/>
            </p:cNvSpPr>
            <p:nvPr/>
          </p:nvSpPr>
          <p:spPr bwMode="auto">
            <a:xfrm flipH="1">
              <a:off x="3696" y="2688"/>
              <a:ext cx="192" cy="0"/>
            </a:xfrm>
            <a:prstGeom prst="line">
              <a:avLst/>
            </a:prstGeom>
            <a:noFill/>
            <a:ln w="381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83973" name="Text Box 5"/>
          <p:cNvSpPr txBox="1">
            <a:spLocks noChangeArrowheads="1"/>
          </p:cNvSpPr>
          <p:nvPr/>
        </p:nvSpPr>
        <p:spPr bwMode="auto">
          <a:xfrm>
            <a:off x="762000" y="5821362"/>
            <a:ext cx="8077200" cy="7016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2000" dirty="0"/>
              <a:t>eV (electron volt) – the energy absorbed by an electron when it is subjected to a 1V difference of potential</a:t>
            </a:r>
          </a:p>
        </p:txBody>
      </p:sp>
      <p:sp>
        <p:nvSpPr>
          <p:cNvPr id="83977" name="Rectangle 9"/>
          <p:cNvSpPr>
            <a:spLocks noChangeArrowheads="1"/>
          </p:cNvSpPr>
          <p:nvPr/>
        </p:nvSpPr>
        <p:spPr bwMode="auto">
          <a:xfrm>
            <a:off x="685800" y="76200"/>
            <a:ext cx="8077200" cy="74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Times New Roman" panose="02020603050405020304" pitchFamily="18" charset="0"/>
                <a:cs typeface="Arial" panose="020B0604020202020204" pitchFamily="34" charset="0"/>
              </a:defRPr>
            </a:lvl1pPr>
            <a:lvl2pPr algn="ctr">
              <a:defRPr sz="4400">
                <a:solidFill>
                  <a:schemeClr val="tx2"/>
                </a:solidFill>
                <a:latin typeface="Times New Roman" panose="02020603050405020304" pitchFamily="18" charset="0"/>
                <a:cs typeface="Arial" panose="020B0604020202020204" pitchFamily="34" charset="0"/>
              </a:defRPr>
            </a:lvl2pPr>
            <a:lvl3pPr algn="ctr">
              <a:defRPr sz="4400">
                <a:solidFill>
                  <a:schemeClr val="tx2"/>
                </a:solidFill>
                <a:latin typeface="Times New Roman" panose="02020603050405020304" pitchFamily="18" charset="0"/>
                <a:cs typeface="Arial" panose="020B0604020202020204" pitchFamily="34" charset="0"/>
              </a:defRPr>
            </a:lvl3pPr>
            <a:lvl4pPr algn="ctr">
              <a:defRPr sz="4400">
                <a:solidFill>
                  <a:schemeClr val="tx2"/>
                </a:solidFill>
                <a:latin typeface="Times New Roman" panose="02020603050405020304" pitchFamily="18" charset="0"/>
                <a:cs typeface="Arial" panose="020B0604020202020204" pitchFamily="34" charset="0"/>
              </a:defRPr>
            </a:lvl4pPr>
            <a:lvl5pPr algn="ctr">
              <a:defRPr sz="4400">
                <a:solidFill>
                  <a:schemeClr val="tx2"/>
                </a:solidFill>
                <a:latin typeface="Times New Roman" panose="02020603050405020304" pitchFamily="18" charset="0"/>
                <a:cs typeface="Arial" panose="020B0604020202020204" pitchFamily="34" charset="0"/>
              </a:defRPr>
            </a:lvl5pPr>
            <a:lvl6pPr marL="457200" algn="ctr"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6pPr>
            <a:lvl7pPr marL="914400" algn="ctr"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7pPr>
            <a:lvl8pPr marL="1371600" algn="ctr"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8pPr>
            <a:lvl9pPr marL="1828800" algn="ctr"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9pPr>
          </a:lstStyle>
          <a:p>
            <a:pPr algn="l"/>
            <a:r>
              <a:rPr lang="en-US" altLang="en-US" sz="2800" b="1" dirty="0" smtClean="0">
                <a:latin typeface="Garamond" panose="02020404030301010803" pitchFamily="18" charset="0"/>
              </a:rPr>
              <a:t>Semiconductors</a:t>
            </a:r>
            <a:r>
              <a:rPr lang="en-US" altLang="en-US" sz="2800" b="1" dirty="0">
                <a:latin typeface="Garamond" panose="02020404030301010803" pitchFamily="18" charset="0"/>
              </a:rPr>
              <a:t>, Conductors and Insulators</a:t>
            </a:r>
            <a:r>
              <a:rPr lang="en-US" altLang="en-US" sz="2800" b="1" dirty="0">
                <a:effectLst>
                  <a:outerShdw blurRad="38100" dist="38100" dir="2700000" algn="tl">
                    <a:srgbClr val="C0C0C0"/>
                  </a:outerShdw>
                </a:effectLst>
                <a:latin typeface="Garamond" panose="02020404030301010803" pitchFamily="18" charset="0"/>
              </a:rPr>
              <a:t> </a:t>
            </a:r>
          </a:p>
        </p:txBody>
      </p:sp>
    </p:spTree>
    <p:extLst>
      <p:ext uri="{BB962C8B-B14F-4D97-AF65-F5344CB8AC3E}">
        <p14:creationId xmlns:p14="http://schemas.microsoft.com/office/powerpoint/2010/main" val="3952096806"/>
      </p:ext>
    </p:extLst>
  </p:cSld>
  <p:clrMapOvr>
    <a:masterClrMapping/>
  </p:clrMapOvr>
  <p:transition>
    <p:split orient="vert" dir="in"/>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33400" y="609600"/>
            <a:ext cx="7772400" cy="1470025"/>
          </a:xfrm>
        </p:spPr>
        <p:txBody>
          <a:bodyPr/>
          <a:lstStyle/>
          <a:p>
            <a:r>
              <a:rPr lang="en-US" sz="7200" dirty="0" smtClean="0">
                <a:latin typeface="Arial Black" panose="020B0A04020102020204" pitchFamily="34" charset="0"/>
              </a:rPr>
              <a:t>Bonding </a:t>
            </a:r>
            <a:endParaRPr lang="en-US" sz="7200" dirty="0">
              <a:latin typeface="Arial Black" panose="020B0A04020102020204" pitchFamily="34" charset="0"/>
            </a:endParaRPr>
          </a:p>
        </p:txBody>
      </p:sp>
      <p:sp>
        <p:nvSpPr>
          <p:cNvPr id="2" name="Rectangle 1"/>
          <p:cNvSpPr/>
          <p:nvPr/>
        </p:nvSpPr>
        <p:spPr>
          <a:xfrm>
            <a:off x="2362200" y="3276600"/>
            <a:ext cx="4572000" cy="1754326"/>
          </a:xfrm>
          <a:prstGeom prst="rect">
            <a:avLst/>
          </a:prstGeom>
        </p:spPr>
        <p:txBody>
          <a:bodyPr>
            <a:spAutoFit/>
          </a:bodyPr>
          <a:lstStyle/>
          <a:p>
            <a:pPr>
              <a:buFont typeface="Arial" panose="020B0604020202020204" pitchFamily="34" charset="0"/>
              <a:buChar char="•"/>
            </a:pPr>
            <a:r>
              <a:rPr lang="en-US" sz="3600" dirty="0">
                <a:solidFill>
                  <a:srgbClr val="202124"/>
                </a:solidFill>
                <a:latin typeface="arial" panose="020B0604020202020204" pitchFamily="34" charset="0"/>
              </a:rPr>
              <a:t>Ionic bonding.</a:t>
            </a:r>
          </a:p>
          <a:p>
            <a:pPr>
              <a:buFont typeface="Arial" panose="020B0604020202020204" pitchFamily="34" charset="0"/>
              <a:buChar char="•"/>
            </a:pPr>
            <a:r>
              <a:rPr lang="en-US" sz="3600" dirty="0">
                <a:solidFill>
                  <a:srgbClr val="202124"/>
                </a:solidFill>
                <a:latin typeface="arial" panose="020B0604020202020204" pitchFamily="34" charset="0"/>
              </a:rPr>
              <a:t>Covalent bonding.</a:t>
            </a:r>
          </a:p>
          <a:p>
            <a:pPr>
              <a:buFont typeface="Arial" panose="020B0604020202020204" pitchFamily="34" charset="0"/>
              <a:buChar char="•"/>
            </a:pPr>
            <a:r>
              <a:rPr lang="en-US" sz="3600" dirty="0">
                <a:solidFill>
                  <a:srgbClr val="202124"/>
                </a:solidFill>
                <a:latin typeface="arial" panose="020B0604020202020204" pitchFamily="34" charset="0"/>
              </a:rPr>
              <a:t>Metallic bonding</a:t>
            </a:r>
            <a:endParaRPr lang="en-US" sz="3600" b="0" i="0" dirty="0">
              <a:solidFill>
                <a:srgbClr val="202124"/>
              </a:solidFill>
              <a:effectLst/>
              <a:latin typeface="arial" panose="020B0604020202020204" pitchFamily="34" charset="0"/>
            </a:endParaRPr>
          </a:p>
        </p:txBody>
      </p:sp>
    </p:spTree>
    <p:extLst>
      <p:ext uri="{BB962C8B-B14F-4D97-AF65-F5344CB8AC3E}">
        <p14:creationId xmlns:p14="http://schemas.microsoft.com/office/powerpoint/2010/main" val="34531482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04800"/>
            <a:ext cx="8686800" cy="4525963"/>
          </a:xfrm>
        </p:spPr>
        <p:txBody>
          <a:bodyPr/>
          <a:lstStyle/>
          <a:p>
            <a:pPr marL="0" indent="0" algn="just">
              <a:buNone/>
            </a:pPr>
            <a:r>
              <a:rPr lang="en-US" sz="4000" b="1" dirty="0">
                <a:solidFill>
                  <a:schemeClr val="accent6">
                    <a:lumMod val="60000"/>
                    <a:lumOff val="40000"/>
                  </a:schemeClr>
                </a:solidFill>
              </a:rPr>
              <a:t>Ionic bond </a:t>
            </a:r>
            <a:r>
              <a:rPr lang="en-US" sz="4000" b="1" dirty="0"/>
              <a:t>is much stronger than </a:t>
            </a:r>
            <a:r>
              <a:rPr lang="en-US" sz="4000" b="1" dirty="0">
                <a:solidFill>
                  <a:srgbClr val="FF0000"/>
                </a:solidFill>
              </a:rPr>
              <a:t>covalent bond</a:t>
            </a:r>
            <a:r>
              <a:rPr lang="en-US" sz="4000" dirty="0"/>
              <a:t> because it involves complete transfer of electrons because of which there is formation of cation and anion and there exist huge electrostatic forces of attraction. They also have high melting and boiling point which proves that the ionic bond is very strong.</a:t>
            </a:r>
          </a:p>
        </p:txBody>
      </p:sp>
      <p:sp>
        <p:nvSpPr>
          <p:cNvPr id="4" name="Date Placeholder 3"/>
          <p:cNvSpPr>
            <a:spLocks noGrp="1"/>
          </p:cNvSpPr>
          <p:nvPr>
            <p:ph type="dt" sz="half" idx="10"/>
          </p:nvPr>
        </p:nvSpPr>
        <p:spPr/>
        <p:txBody>
          <a:bodyPr/>
          <a:lstStyle/>
          <a:p>
            <a:pPr>
              <a:defRPr/>
            </a:pPr>
            <a:r>
              <a:rPr lang="en-US" smtClean="0"/>
              <a:t>Microelectronic Circuits, Sixth Edition</a:t>
            </a:r>
            <a:endParaRPr lang="en-US"/>
          </a:p>
        </p:txBody>
      </p:sp>
      <p:sp>
        <p:nvSpPr>
          <p:cNvPr id="5" name="Footer Placeholder 4"/>
          <p:cNvSpPr>
            <a:spLocks noGrp="1"/>
          </p:cNvSpPr>
          <p:nvPr>
            <p:ph type="ftr" sz="quarter" idx="11"/>
          </p:nvPr>
        </p:nvSpPr>
        <p:spPr/>
        <p:txBody>
          <a:bodyPr/>
          <a:lstStyle/>
          <a:p>
            <a:pPr>
              <a:defRPr/>
            </a:pPr>
            <a:r>
              <a:rPr lang="en-US" smtClean="0"/>
              <a:t> Sedra/Smith                       Copyright © 2010 by Oxford University Press, Inc.</a:t>
            </a:r>
            <a:endParaRPr lang="en-US"/>
          </a:p>
        </p:txBody>
      </p:sp>
    </p:spTree>
    <p:extLst>
      <p:ext uri="{BB962C8B-B14F-4D97-AF65-F5344CB8AC3E}">
        <p14:creationId xmlns:p14="http://schemas.microsoft.com/office/powerpoint/2010/main" val="27486702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0"/>
            <a:ext cx="8229600" cy="1143000"/>
          </a:xfrm>
        </p:spPr>
        <p:txBody>
          <a:bodyPr/>
          <a:lstStyle/>
          <a:p>
            <a:r>
              <a:rPr lang="en-US" sz="6000" b="1" dirty="0" smtClean="0"/>
              <a:t>Ionic Bonding</a:t>
            </a:r>
            <a:endParaRPr lang="en-US" sz="6000" b="1" dirty="0"/>
          </a:p>
        </p:txBody>
      </p:sp>
      <p:pic>
        <p:nvPicPr>
          <p:cNvPr id="69634" name="Picture 2" descr="Ionic bonding - Wikipedia"/>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31800" y="1143000"/>
            <a:ext cx="6096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724400" y="3450193"/>
            <a:ext cx="1018227" cy="369332"/>
          </a:xfrm>
          <a:prstGeom prst="rect">
            <a:avLst/>
          </a:prstGeom>
        </p:spPr>
        <p:txBody>
          <a:bodyPr wrap="none">
            <a:spAutoFit/>
          </a:bodyPr>
          <a:lstStyle/>
          <a:p>
            <a:r>
              <a:rPr lang="en-US" dirty="0">
                <a:solidFill>
                  <a:srgbClr val="4D5156"/>
                </a:solidFill>
                <a:latin typeface="arial" panose="020B0604020202020204" pitchFamily="34" charset="0"/>
              </a:rPr>
              <a:t>Fluorine</a:t>
            </a:r>
            <a:endParaRPr lang="en-US" dirty="0"/>
          </a:p>
        </p:txBody>
      </p:sp>
      <p:sp>
        <p:nvSpPr>
          <p:cNvPr id="8" name="Rectangle 7"/>
          <p:cNvSpPr/>
          <p:nvPr/>
        </p:nvSpPr>
        <p:spPr>
          <a:xfrm>
            <a:off x="1226200" y="3450193"/>
            <a:ext cx="966931" cy="369332"/>
          </a:xfrm>
          <a:prstGeom prst="rect">
            <a:avLst/>
          </a:prstGeom>
        </p:spPr>
        <p:txBody>
          <a:bodyPr wrap="none">
            <a:spAutoFit/>
          </a:bodyPr>
          <a:lstStyle/>
          <a:p>
            <a:r>
              <a:rPr lang="en-US" dirty="0" smtClean="0">
                <a:solidFill>
                  <a:srgbClr val="4D5156"/>
                </a:solidFill>
                <a:latin typeface="arial" panose="020B0604020202020204" pitchFamily="34" charset="0"/>
              </a:rPr>
              <a:t>Sodium</a:t>
            </a:r>
            <a:endParaRPr lang="en-US" dirty="0"/>
          </a:p>
        </p:txBody>
      </p:sp>
      <p:pic>
        <p:nvPicPr>
          <p:cNvPr id="69636" name="Picture 4" descr="Bond bonds GIF - Find on GIFE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810000"/>
            <a:ext cx="5067300" cy="3040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1157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066" name="Rectangle 2"/>
          <p:cNvSpPr>
            <a:spLocks noGrp="1" noChangeArrowheads="1"/>
          </p:cNvSpPr>
          <p:nvPr>
            <p:ph type="title" idx="4294967295"/>
          </p:nvPr>
        </p:nvSpPr>
        <p:spPr>
          <a:xfrm>
            <a:off x="901700" y="609600"/>
            <a:ext cx="7340600" cy="1143000"/>
          </a:xfrm>
        </p:spPr>
        <p:txBody>
          <a:bodyPr/>
          <a:lstStyle/>
          <a:p>
            <a:r>
              <a:rPr lang="en-US" altLang="en-US" sz="2800">
                <a:solidFill>
                  <a:srgbClr val="FFFF00"/>
                </a:solidFill>
              </a:rPr>
              <a:t>1-3 Covalent Bonding</a:t>
            </a:r>
          </a:p>
        </p:txBody>
      </p:sp>
      <p:pic>
        <p:nvPicPr>
          <p:cNvPr id="880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233613"/>
            <a:ext cx="6934200" cy="4624387"/>
          </a:xfrm>
          <a:prstGeom prst="rect">
            <a:avLst/>
          </a:prstGeom>
          <a:noFill/>
          <a:extLst>
            <a:ext uri="{909E8E84-426E-40DD-AFC4-6F175D3DCCD1}">
              <a14:hiddenFill xmlns:a14="http://schemas.microsoft.com/office/drawing/2010/main">
                <a:solidFill>
                  <a:srgbClr val="FFFFFF"/>
                </a:solidFill>
              </a14:hiddenFill>
            </a:ext>
          </a:extLst>
        </p:spPr>
      </p:pic>
      <p:sp>
        <p:nvSpPr>
          <p:cNvPr id="88068" name="Text Box 4"/>
          <p:cNvSpPr txBox="1">
            <a:spLocks noChangeArrowheads="1"/>
          </p:cNvSpPr>
          <p:nvPr/>
        </p:nvSpPr>
        <p:spPr bwMode="auto">
          <a:xfrm>
            <a:off x="381000" y="877952"/>
            <a:ext cx="8382000" cy="1077218"/>
          </a:xfrm>
          <a:prstGeom prst="rect">
            <a:avLst/>
          </a:prstGeom>
          <a:solidFill>
            <a:srgbClr val="33CCCC"/>
          </a:solidFill>
          <a:ln>
            <a:noFill/>
          </a:ln>
          <a:effectLst/>
          <a:extLst>
            <a:ext uri="{91240B29-F687-4F45-9708-019B960494DF}">
              <a14:hiddenLine xmlns:a14="http://schemas.microsoft.com/office/drawing/2010/main" w="12700">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50000"/>
              </a:spcBef>
            </a:pPr>
            <a:r>
              <a:rPr lang="en-US" altLang="en-US" sz="3200" b="1" u="sng">
                <a:latin typeface="Garamond" panose="02020404030301010803" pitchFamily="18" charset="0"/>
              </a:rPr>
              <a:t>Covalent bonding</a:t>
            </a:r>
            <a:r>
              <a:rPr lang="en-US" altLang="en-US" sz="3200" b="1">
                <a:latin typeface="Garamond" panose="02020404030301010803" pitchFamily="18" charset="0"/>
              </a:rPr>
              <a:t> – holding atoms together by sharing valence electrons</a:t>
            </a:r>
          </a:p>
        </p:txBody>
      </p:sp>
      <p:sp>
        <p:nvSpPr>
          <p:cNvPr id="88069" name="Text Box 5"/>
          <p:cNvSpPr txBox="1">
            <a:spLocks noChangeArrowheads="1"/>
          </p:cNvSpPr>
          <p:nvPr/>
        </p:nvSpPr>
        <p:spPr bwMode="auto">
          <a:xfrm>
            <a:off x="4724400" y="2362200"/>
            <a:ext cx="1955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800" b="1">
                <a:solidFill>
                  <a:schemeClr val="bg2"/>
                </a:solidFill>
              </a:rPr>
              <a:t>To form Si crystal</a:t>
            </a:r>
          </a:p>
        </p:txBody>
      </p:sp>
      <p:sp>
        <p:nvSpPr>
          <p:cNvPr id="88070" name="Text Box 6"/>
          <p:cNvSpPr txBox="1">
            <a:spLocks noChangeArrowheads="1"/>
          </p:cNvSpPr>
          <p:nvPr/>
        </p:nvSpPr>
        <p:spPr bwMode="auto">
          <a:xfrm>
            <a:off x="1676400" y="2286000"/>
            <a:ext cx="1524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1200" b="1">
                <a:solidFill>
                  <a:schemeClr val="bg2"/>
                </a:solidFill>
              </a:rPr>
              <a:t>sharing of valence electron</a:t>
            </a:r>
          </a:p>
          <a:p>
            <a:pPr eaLnBrk="0" hangingPunct="0"/>
            <a:r>
              <a:rPr lang="en-US" altLang="en-US" sz="1200" b="1">
                <a:solidFill>
                  <a:schemeClr val="bg2"/>
                </a:solidFill>
              </a:rPr>
              <a:t>produce the covalent bond</a:t>
            </a:r>
          </a:p>
        </p:txBody>
      </p:sp>
      <p:sp>
        <p:nvSpPr>
          <p:cNvPr id="88071" name="Line 7"/>
          <p:cNvSpPr>
            <a:spLocks noChangeShapeType="1"/>
          </p:cNvSpPr>
          <p:nvPr/>
        </p:nvSpPr>
        <p:spPr bwMode="auto">
          <a:xfrm>
            <a:off x="2667000" y="3048000"/>
            <a:ext cx="381000" cy="762000"/>
          </a:xfrm>
          <a:prstGeom prst="line">
            <a:avLst/>
          </a:prstGeom>
          <a:noFill/>
          <a:ln w="381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072" name="Rectangle 8"/>
          <p:cNvSpPr>
            <a:spLocks noChangeArrowheads="1"/>
          </p:cNvSpPr>
          <p:nvPr/>
        </p:nvSpPr>
        <p:spPr bwMode="auto">
          <a:xfrm>
            <a:off x="685800" y="-62479"/>
            <a:ext cx="8077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Times New Roman" panose="02020603050405020304" pitchFamily="18" charset="0"/>
                <a:cs typeface="Arial" panose="020B0604020202020204" pitchFamily="34" charset="0"/>
              </a:defRPr>
            </a:lvl1pPr>
            <a:lvl2pPr algn="ctr">
              <a:defRPr sz="4400">
                <a:solidFill>
                  <a:schemeClr val="tx2"/>
                </a:solidFill>
                <a:latin typeface="Times New Roman" panose="02020603050405020304" pitchFamily="18" charset="0"/>
                <a:cs typeface="Arial" panose="020B0604020202020204" pitchFamily="34" charset="0"/>
              </a:defRPr>
            </a:lvl2pPr>
            <a:lvl3pPr algn="ctr">
              <a:defRPr sz="4400">
                <a:solidFill>
                  <a:schemeClr val="tx2"/>
                </a:solidFill>
                <a:latin typeface="Times New Roman" panose="02020603050405020304" pitchFamily="18" charset="0"/>
                <a:cs typeface="Arial" panose="020B0604020202020204" pitchFamily="34" charset="0"/>
              </a:defRPr>
            </a:lvl3pPr>
            <a:lvl4pPr algn="ctr">
              <a:defRPr sz="4400">
                <a:solidFill>
                  <a:schemeClr val="tx2"/>
                </a:solidFill>
                <a:latin typeface="Times New Roman" panose="02020603050405020304" pitchFamily="18" charset="0"/>
                <a:cs typeface="Arial" panose="020B0604020202020204" pitchFamily="34" charset="0"/>
              </a:defRPr>
            </a:lvl4pPr>
            <a:lvl5pPr algn="ctr">
              <a:defRPr sz="4400">
                <a:solidFill>
                  <a:schemeClr val="tx2"/>
                </a:solidFill>
                <a:latin typeface="Times New Roman" panose="02020603050405020304" pitchFamily="18" charset="0"/>
                <a:cs typeface="Arial" panose="020B0604020202020204" pitchFamily="34" charset="0"/>
              </a:defRPr>
            </a:lvl5pPr>
            <a:lvl6pPr marL="457200" algn="ctr"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6pPr>
            <a:lvl7pPr marL="914400" algn="ctr"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7pPr>
            <a:lvl8pPr marL="1371600" algn="ctr"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8pPr>
            <a:lvl9pPr marL="1828800" algn="ctr"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9pPr>
          </a:lstStyle>
          <a:p>
            <a:r>
              <a:rPr lang="en-US" altLang="en-US" sz="4000" b="1" dirty="0" smtClean="0">
                <a:latin typeface="Arial Black" panose="020B0A04020102020204" pitchFamily="34" charset="0"/>
              </a:rPr>
              <a:t>Covalent </a:t>
            </a:r>
            <a:r>
              <a:rPr lang="en-US" altLang="en-US" sz="4000" b="1" dirty="0">
                <a:latin typeface="Arial Black" panose="020B0A04020102020204" pitchFamily="34" charset="0"/>
              </a:rPr>
              <a:t>Bonding</a:t>
            </a:r>
            <a:r>
              <a:rPr lang="en-US" altLang="en-US" sz="4000" b="1" dirty="0">
                <a:effectLst>
                  <a:outerShdw blurRad="38100" dist="38100" dir="2700000" algn="tl">
                    <a:srgbClr val="C0C0C0"/>
                  </a:outerShdw>
                </a:effectLst>
                <a:latin typeface="Arial Black" panose="020B0A04020102020204" pitchFamily="34" charset="0"/>
              </a:rPr>
              <a:t> </a:t>
            </a:r>
          </a:p>
        </p:txBody>
      </p:sp>
    </p:spTree>
    <p:extLst>
      <p:ext uri="{BB962C8B-B14F-4D97-AF65-F5344CB8AC3E}">
        <p14:creationId xmlns:p14="http://schemas.microsoft.com/office/powerpoint/2010/main" val="2626558217"/>
      </p:ext>
    </p:extLst>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88066"/>
                                        </p:tgtEl>
                                        <p:attrNameLst>
                                          <p:attrName>style.visibility</p:attrName>
                                        </p:attrNameLst>
                                      </p:cBhvr>
                                      <p:to>
                                        <p:strVal val="visible"/>
                                      </p:to>
                                    </p:set>
                                    <p:anim calcmode="lin" valueType="num">
                                      <p:cBhvr>
                                        <p:cTn id="7" dur="1000" fill="hold"/>
                                        <p:tgtEl>
                                          <p:spTgt spid="88066"/>
                                        </p:tgtEl>
                                        <p:attrNameLst>
                                          <p:attrName>ppt_w</p:attrName>
                                        </p:attrNameLst>
                                      </p:cBhvr>
                                      <p:tavLst>
                                        <p:tav tm="0">
                                          <p:val>
                                            <p:strVal val="#ppt_w+.3"/>
                                          </p:val>
                                        </p:tav>
                                        <p:tav tm="100000">
                                          <p:val>
                                            <p:strVal val="#ppt_w"/>
                                          </p:val>
                                        </p:tav>
                                      </p:tavLst>
                                    </p:anim>
                                    <p:anim calcmode="lin" valueType="num">
                                      <p:cBhvr>
                                        <p:cTn id="8" dur="1000" fill="hold"/>
                                        <p:tgtEl>
                                          <p:spTgt spid="88066"/>
                                        </p:tgtEl>
                                        <p:attrNameLst>
                                          <p:attrName>ppt_h</p:attrName>
                                        </p:attrNameLst>
                                      </p:cBhvr>
                                      <p:tavLst>
                                        <p:tav tm="0">
                                          <p:val>
                                            <p:strVal val="#ppt_h"/>
                                          </p:val>
                                        </p:tav>
                                        <p:tav tm="100000">
                                          <p:val>
                                            <p:strVal val="#ppt_h"/>
                                          </p:val>
                                        </p:tav>
                                      </p:tavLst>
                                    </p:anim>
                                    <p:animEffect transition="in" filter="fade">
                                      <p:cBhvr>
                                        <p:cTn id="9" dur="1000"/>
                                        <p:tgtEl>
                                          <p:spTgt spid="880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6" grpId="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0115" name="Text Box 3"/>
          <p:cNvSpPr txBox="1">
            <a:spLocks noChangeArrowheads="1"/>
          </p:cNvSpPr>
          <p:nvPr/>
        </p:nvSpPr>
        <p:spPr bwMode="auto">
          <a:xfrm>
            <a:off x="228600" y="1143000"/>
            <a:ext cx="8534400"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sz="2400">
                <a:solidFill>
                  <a:schemeClr val="tx1"/>
                </a:solidFill>
                <a:latin typeface="Times New Roman" panose="02020603050405020304" pitchFamily="18" charset="0"/>
                <a:cs typeface="Arial" panose="020B0604020202020204" pitchFamily="34" charset="0"/>
              </a:defRPr>
            </a:lvl1pPr>
            <a:lvl2pPr marL="914400" indent="-457200">
              <a:defRPr sz="2400">
                <a:solidFill>
                  <a:schemeClr val="tx1"/>
                </a:solidFill>
                <a:latin typeface="Times New Roman" panose="02020603050405020304" pitchFamily="18" charset="0"/>
                <a:cs typeface="Arial" panose="020B0604020202020204" pitchFamily="34" charset="0"/>
              </a:defRPr>
            </a:lvl2pPr>
            <a:lvl3pPr marL="1371600" indent="-457200">
              <a:defRPr sz="2400">
                <a:solidFill>
                  <a:schemeClr val="tx1"/>
                </a:solidFill>
                <a:latin typeface="Times New Roman" panose="02020603050405020304" pitchFamily="18" charset="0"/>
                <a:cs typeface="Arial" panose="020B0604020202020204" pitchFamily="34" charset="0"/>
              </a:defRPr>
            </a:lvl3pPr>
            <a:lvl4pPr marL="1828800" indent="-457200">
              <a:defRPr sz="2400">
                <a:solidFill>
                  <a:schemeClr val="tx1"/>
                </a:solidFill>
                <a:latin typeface="Times New Roman" panose="02020603050405020304" pitchFamily="18" charset="0"/>
                <a:cs typeface="Arial" panose="020B0604020202020204" pitchFamily="34" charset="0"/>
              </a:defRPr>
            </a:lvl4pPr>
            <a:lvl5pPr marL="2286000" indent="-457200">
              <a:defRPr sz="2400">
                <a:solidFill>
                  <a:schemeClr val="tx1"/>
                </a:solidFill>
                <a:latin typeface="Times New Roman" panose="02020603050405020304" pitchFamily="18" charset="0"/>
                <a:cs typeface="Arial" panose="020B0604020202020204" pitchFamily="34" charset="0"/>
              </a:defRPr>
            </a:lvl5pPr>
            <a:lvl6pPr marL="2743200" indent="-4572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3200400" indent="-4572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657600" indent="-4572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4114800" indent="-4572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0" hangingPunct="0"/>
            <a:r>
              <a:rPr lang="en-US" altLang="en-US" sz="2800" dirty="0"/>
              <a:t>The result of the bonding:</a:t>
            </a:r>
          </a:p>
          <a:p>
            <a:pPr eaLnBrk="0" hangingPunct="0"/>
            <a:endParaRPr lang="en-US" altLang="en-US" sz="2800" dirty="0"/>
          </a:p>
          <a:p>
            <a:pPr eaLnBrk="0" hangingPunct="0">
              <a:buFontTx/>
              <a:buAutoNum type="arabicPeriod"/>
            </a:pPr>
            <a:r>
              <a:rPr lang="en-US" altLang="en-US" sz="2800" dirty="0"/>
              <a:t>The atom are held together forming a solid </a:t>
            </a:r>
            <a:r>
              <a:rPr lang="en-US" altLang="en-US" sz="2800" dirty="0" smtClean="0"/>
              <a:t>substrate</a:t>
            </a:r>
          </a:p>
          <a:p>
            <a:pPr eaLnBrk="0" hangingPunct="0">
              <a:buFontTx/>
              <a:buAutoNum type="arabicPeriod"/>
            </a:pPr>
            <a:endParaRPr lang="en-US" altLang="en-US" sz="2800" dirty="0"/>
          </a:p>
          <a:p>
            <a:pPr eaLnBrk="0" hangingPunct="0">
              <a:buFontTx/>
              <a:buAutoNum type="arabicPeriod"/>
            </a:pPr>
            <a:r>
              <a:rPr lang="en-US" altLang="en-US" sz="2800" dirty="0"/>
              <a:t>The atoms are all electrically stable, because their </a:t>
            </a:r>
            <a:r>
              <a:rPr lang="en-US" altLang="en-US" sz="2800" dirty="0" smtClean="0"/>
              <a:t>valence shells </a:t>
            </a:r>
            <a:r>
              <a:rPr lang="en-US" altLang="en-US" sz="2800" dirty="0"/>
              <a:t>are </a:t>
            </a:r>
            <a:r>
              <a:rPr lang="en-US" altLang="en-US" sz="2800" dirty="0" smtClean="0"/>
              <a:t>complete</a:t>
            </a:r>
          </a:p>
          <a:p>
            <a:pPr eaLnBrk="0" hangingPunct="0"/>
            <a:endParaRPr lang="en-US" altLang="en-US" sz="2800" dirty="0"/>
          </a:p>
          <a:p>
            <a:pPr eaLnBrk="0" hangingPunct="0">
              <a:buFontTx/>
              <a:buAutoNum type="arabicPeriod" startAt="3"/>
            </a:pPr>
            <a:r>
              <a:rPr lang="en-US" altLang="en-US" sz="2800" dirty="0"/>
              <a:t>The complete valence shells cause the silicon to act as </a:t>
            </a:r>
            <a:r>
              <a:rPr lang="en-US" altLang="en-US" sz="2800" dirty="0" smtClean="0"/>
              <a:t>an insulator-intrinsic </a:t>
            </a:r>
            <a:r>
              <a:rPr lang="en-US" altLang="en-US" sz="2800" dirty="0"/>
              <a:t>(pure) silicon is a very poor conductor</a:t>
            </a:r>
          </a:p>
        </p:txBody>
      </p:sp>
      <p:sp>
        <p:nvSpPr>
          <p:cNvPr id="90116" name="Rectangle 4"/>
          <p:cNvSpPr>
            <a:spLocks noChangeArrowheads="1"/>
          </p:cNvSpPr>
          <p:nvPr/>
        </p:nvSpPr>
        <p:spPr bwMode="auto">
          <a:xfrm>
            <a:off x="0" y="152400"/>
            <a:ext cx="80772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Times New Roman" panose="02020603050405020304" pitchFamily="18" charset="0"/>
                <a:cs typeface="Arial" panose="020B0604020202020204" pitchFamily="34" charset="0"/>
              </a:defRPr>
            </a:lvl1pPr>
            <a:lvl2pPr algn="ctr">
              <a:defRPr sz="4400">
                <a:solidFill>
                  <a:schemeClr val="tx2"/>
                </a:solidFill>
                <a:latin typeface="Times New Roman" panose="02020603050405020304" pitchFamily="18" charset="0"/>
                <a:cs typeface="Arial" panose="020B0604020202020204" pitchFamily="34" charset="0"/>
              </a:defRPr>
            </a:lvl2pPr>
            <a:lvl3pPr algn="ctr">
              <a:defRPr sz="4400">
                <a:solidFill>
                  <a:schemeClr val="tx2"/>
                </a:solidFill>
                <a:latin typeface="Times New Roman" panose="02020603050405020304" pitchFamily="18" charset="0"/>
                <a:cs typeface="Arial" panose="020B0604020202020204" pitchFamily="34" charset="0"/>
              </a:defRPr>
            </a:lvl3pPr>
            <a:lvl4pPr algn="ctr">
              <a:defRPr sz="4400">
                <a:solidFill>
                  <a:schemeClr val="tx2"/>
                </a:solidFill>
                <a:latin typeface="Times New Roman" panose="02020603050405020304" pitchFamily="18" charset="0"/>
                <a:cs typeface="Arial" panose="020B0604020202020204" pitchFamily="34" charset="0"/>
              </a:defRPr>
            </a:lvl4pPr>
            <a:lvl5pPr algn="ctr">
              <a:defRPr sz="4400">
                <a:solidFill>
                  <a:schemeClr val="tx2"/>
                </a:solidFill>
                <a:latin typeface="Times New Roman" panose="02020603050405020304" pitchFamily="18" charset="0"/>
                <a:cs typeface="Arial" panose="020B0604020202020204" pitchFamily="34" charset="0"/>
              </a:defRPr>
            </a:lvl5pPr>
            <a:lvl6pPr marL="457200" algn="ctr"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6pPr>
            <a:lvl7pPr marL="914400" algn="ctr"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7pPr>
            <a:lvl8pPr marL="1371600" algn="ctr"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8pPr>
            <a:lvl9pPr marL="1828800" algn="ctr"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9pPr>
          </a:lstStyle>
          <a:p>
            <a:pPr algn="l"/>
            <a:r>
              <a:rPr lang="en-US" altLang="en-US" sz="2800" b="1" dirty="0" smtClean="0">
                <a:latin typeface="Garamond" panose="02020404030301010803" pitchFamily="18" charset="0"/>
              </a:rPr>
              <a:t> </a:t>
            </a:r>
            <a:r>
              <a:rPr lang="en-US" altLang="en-US" sz="2800" b="1" dirty="0">
                <a:latin typeface="Garamond" panose="02020404030301010803" pitchFamily="18" charset="0"/>
              </a:rPr>
              <a:t>Covalent Bonding</a:t>
            </a:r>
            <a:r>
              <a:rPr lang="en-US" altLang="en-US" sz="2800" b="1" dirty="0">
                <a:effectLst>
                  <a:outerShdw blurRad="38100" dist="38100" dir="2700000" algn="tl">
                    <a:srgbClr val="C0C0C0"/>
                  </a:outerShdw>
                </a:effectLst>
                <a:latin typeface="Garamond" panose="02020404030301010803" pitchFamily="18" charset="0"/>
              </a:rPr>
              <a:t> </a:t>
            </a:r>
          </a:p>
        </p:txBody>
      </p:sp>
    </p:spTree>
    <p:extLst>
      <p:ext uri="{BB962C8B-B14F-4D97-AF65-F5344CB8AC3E}">
        <p14:creationId xmlns:p14="http://schemas.microsoft.com/office/powerpoint/2010/main" val="2556645217"/>
      </p:ext>
    </p:extLst>
  </p:cSld>
  <p:clrMapOvr>
    <a:masterClrMapping/>
  </p:clrMapOvr>
  <p:transition>
    <p:split orient="vert" dir="in"/>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smtClean="0">
                <a:latin typeface="Arial Black" panose="020B0A04020102020204" pitchFamily="34" charset="0"/>
              </a:rPr>
              <a:t>Introduction</a:t>
            </a:r>
            <a:endParaRPr lang="en-US" b="1" dirty="0">
              <a:latin typeface="Arial Black" panose="020B0A04020102020204" pitchFamily="34" charset="0"/>
            </a:endParaRPr>
          </a:p>
        </p:txBody>
      </p:sp>
      <p:sp>
        <p:nvSpPr>
          <p:cNvPr id="6" name="Content Placeholder 5"/>
          <p:cNvSpPr>
            <a:spLocks noGrp="1"/>
          </p:cNvSpPr>
          <p:nvPr>
            <p:ph idx="1"/>
          </p:nvPr>
        </p:nvSpPr>
        <p:spPr>
          <a:xfrm>
            <a:off x="304800" y="1600200"/>
            <a:ext cx="8534400" cy="4525963"/>
          </a:xfrm>
        </p:spPr>
        <p:txBody>
          <a:bodyPr/>
          <a:lstStyle/>
          <a:p>
            <a:r>
              <a:rPr lang="en-US" dirty="0" smtClean="0"/>
              <a:t>This book initially adopts top down approach</a:t>
            </a:r>
          </a:p>
          <a:p>
            <a:r>
              <a:rPr lang="en-US" dirty="0" smtClean="0"/>
              <a:t>Starts with emphasis on amplifiers in electronic equipment </a:t>
            </a:r>
          </a:p>
          <a:p>
            <a:r>
              <a:rPr lang="en-US" dirty="0" smtClean="0"/>
              <a:t>Then operational amplifier is discussed as a block, followed by its different applications</a:t>
            </a:r>
          </a:p>
          <a:p>
            <a:r>
              <a:rPr lang="en-US" dirty="0" smtClean="0"/>
              <a:t>From chapter No 3, the authors starts from basics of semiconductors  </a:t>
            </a:r>
            <a:endParaRPr lang="en-US" dirty="0"/>
          </a:p>
        </p:txBody>
      </p:sp>
      <p:sp>
        <p:nvSpPr>
          <p:cNvPr id="3" name="Date Placeholder 2"/>
          <p:cNvSpPr>
            <a:spLocks noGrp="1"/>
          </p:cNvSpPr>
          <p:nvPr>
            <p:ph type="dt" sz="half" idx="10"/>
          </p:nvPr>
        </p:nvSpPr>
        <p:spPr/>
        <p:txBody>
          <a:bodyPr/>
          <a:lstStyle/>
          <a:p>
            <a:pPr>
              <a:defRPr/>
            </a:pPr>
            <a:r>
              <a:rPr lang="en-US" smtClean="0"/>
              <a:t>Microelectronic Circuits, Sixth Edition</a:t>
            </a:r>
            <a:endParaRPr lang="en-US"/>
          </a:p>
        </p:txBody>
      </p:sp>
      <p:sp>
        <p:nvSpPr>
          <p:cNvPr id="4" name="Footer Placeholder 3"/>
          <p:cNvSpPr>
            <a:spLocks noGrp="1"/>
          </p:cNvSpPr>
          <p:nvPr>
            <p:ph type="ftr" sz="quarter" idx="11"/>
          </p:nvPr>
        </p:nvSpPr>
        <p:spPr/>
        <p:txBody>
          <a:bodyPr/>
          <a:lstStyle/>
          <a:p>
            <a:pPr>
              <a:defRPr/>
            </a:pPr>
            <a:r>
              <a:rPr lang="en-US" smtClean="0"/>
              <a:t> Sedra/Smith                       Copyright © 2010 by Oxford University Press, Inc.</a:t>
            </a:r>
            <a:endParaRPr lang="en-US"/>
          </a:p>
        </p:txBody>
      </p:sp>
    </p:spTree>
    <p:extLst>
      <p:ext uri="{BB962C8B-B14F-4D97-AF65-F5344CB8AC3E}">
        <p14:creationId xmlns:p14="http://schemas.microsoft.com/office/powerpoint/2010/main" val="11803517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62" name="Text Box 2"/>
          <p:cNvSpPr txBox="1">
            <a:spLocks noChangeArrowheads="1"/>
          </p:cNvSpPr>
          <p:nvPr/>
        </p:nvSpPr>
        <p:spPr bwMode="auto">
          <a:xfrm>
            <a:off x="152400" y="1098550"/>
            <a:ext cx="88392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2800" dirty="0">
                <a:latin typeface="Tahoma" panose="020B0604030504040204" pitchFamily="34" charset="0"/>
              </a:rPr>
              <a:t>Certain atoms will combine in this way to form a crystal structure. Silicon and Germanium atoms combine in this way in their intrinsic or pure state.</a:t>
            </a:r>
          </a:p>
        </p:txBody>
      </p:sp>
      <p:pic>
        <p:nvPicPr>
          <p:cNvPr id="921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465402"/>
            <a:ext cx="6477000" cy="4319534"/>
          </a:xfrm>
          <a:prstGeom prst="rect">
            <a:avLst/>
          </a:prstGeom>
          <a:noFill/>
          <a:extLst>
            <a:ext uri="{909E8E84-426E-40DD-AFC4-6F175D3DCCD1}">
              <a14:hiddenFill xmlns:a14="http://schemas.microsoft.com/office/drawing/2010/main">
                <a:solidFill>
                  <a:srgbClr val="FFFFFF"/>
                </a:solidFill>
              </a14:hiddenFill>
            </a:ext>
          </a:extLst>
        </p:spPr>
      </p:pic>
      <p:sp>
        <p:nvSpPr>
          <p:cNvPr id="92165" name="Text Box 5"/>
          <p:cNvSpPr txBox="1">
            <a:spLocks noChangeArrowheads="1"/>
          </p:cNvSpPr>
          <p:nvPr/>
        </p:nvSpPr>
        <p:spPr bwMode="auto">
          <a:xfrm>
            <a:off x="2743200" y="6008688"/>
            <a:ext cx="39306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1800" b="1">
                <a:solidFill>
                  <a:schemeClr val="bg2"/>
                </a:solidFill>
              </a:rPr>
              <a:t>Covalent bonds in a 3-D silicon crystal</a:t>
            </a:r>
          </a:p>
        </p:txBody>
      </p:sp>
      <p:sp>
        <p:nvSpPr>
          <p:cNvPr id="92166" name="Rectangle 6"/>
          <p:cNvSpPr>
            <a:spLocks noChangeArrowheads="1"/>
          </p:cNvSpPr>
          <p:nvPr/>
        </p:nvSpPr>
        <p:spPr bwMode="auto">
          <a:xfrm>
            <a:off x="7257" y="152400"/>
            <a:ext cx="8077200"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Times New Roman" panose="02020603050405020304" pitchFamily="18" charset="0"/>
                <a:cs typeface="Arial" panose="020B0604020202020204" pitchFamily="34" charset="0"/>
              </a:defRPr>
            </a:lvl1pPr>
            <a:lvl2pPr algn="ctr">
              <a:defRPr sz="4400">
                <a:solidFill>
                  <a:schemeClr val="tx2"/>
                </a:solidFill>
                <a:latin typeface="Times New Roman" panose="02020603050405020304" pitchFamily="18" charset="0"/>
                <a:cs typeface="Arial" panose="020B0604020202020204" pitchFamily="34" charset="0"/>
              </a:defRPr>
            </a:lvl2pPr>
            <a:lvl3pPr algn="ctr">
              <a:defRPr sz="4400">
                <a:solidFill>
                  <a:schemeClr val="tx2"/>
                </a:solidFill>
                <a:latin typeface="Times New Roman" panose="02020603050405020304" pitchFamily="18" charset="0"/>
                <a:cs typeface="Arial" panose="020B0604020202020204" pitchFamily="34" charset="0"/>
              </a:defRPr>
            </a:lvl3pPr>
            <a:lvl4pPr algn="ctr">
              <a:defRPr sz="4400">
                <a:solidFill>
                  <a:schemeClr val="tx2"/>
                </a:solidFill>
                <a:latin typeface="Times New Roman" panose="02020603050405020304" pitchFamily="18" charset="0"/>
                <a:cs typeface="Arial" panose="020B0604020202020204" pitchFamily="34" charset="0"/>
              </a:defRPr>
            </a:lvl4pPr>
            <a:lvl5pPr algn="ctr">
              <a:defRPr sz="4400">
                <a:solidFill>
                  <a:schemeClr val="tx2"/>
                </a:solidFill>
                <a:latin typeface="Times New Roman" panose="02020603050405020304" pitchFamily="18" charset="0"/>
                <a:cs typeface="Arial" panose="020B0604020202020204" pitchFamily="34" charset="0"/>
              </a:defRPr>
            </a:lvl5pPr>
            <a:lvl6pPr marL="457200" algn="ctr"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6pPr>
            <a:lvl7pPr marL="914400" algn="ctr"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7pPr>
            <a:lvl8pPr marL="1371600" algn="ctr"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8pPr>
            <a:lvl9pPr marL="1828800" algn="ctr"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9pPr>
          </a:lstStyle>
          <a:p>
            <a:pPr algn="l"/>
            <a:r>
              <a:rPr lang="en-US" altLang="en-US" sz="3200" b="1" dirty="0" smtClean="0">
                <a:latin typeface="Garamond" panose="02020404030301010803" pitchFamily="18" charset="0"/>
              </a:rPr>
              <a:t> </a:t>
            </a:r>
            <a:r>
              <a:rPr lang="en-US" altLang="en-US" sz="3200" b="1" dirty="0">
                <a:latin typeface="Garamond" panose="02020404030301010803" pitchFamily="18" charset="0"/>
              </a:rPr>
              <a:t>Covalent Bonding</a:t>
            </a:r>
            <a:r>
              <a:rPr lang="en-US" altLang="en-US" sz="3200" b="1" dirty="0">
                <a:effectLst>
                  <a:outerShdw blurRad="38100" dist="38100" dir="2700000" algn="tl">
                    <a:srgbClr val="C0C0C0"/>
                  </a:outerShdw>
                </a:effectLst>
                <a:latin typeface="Garamond" panose="02020404030301010803" pitchFamily="18" charset="0"/>
              </a:rPr>
              <a:t> </a:t>
            </a:r>
          </a:p>
        </p:txBody>
      </p:sp>
    </p:spTree>
    <p:extLst>
      <p:ext uri="{BB962C8B-B14F-4D97-AF65-F5344CB8AC3E}">
        <p14:creationId xmlns:p14="http://schemas.microsoft.com/office/powerpoint/2010/main" val="3960214589"/>
      </p:ext>
    </p:extLst>
  </p:cSld>
  <p:clrMapOvr>
    <a:masterClrMapping/>
  </p:clrMapOvr>
  <p:transition>
    <p:split orient="vert" dir="in"/>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9938" name="Picture 2"/>
          <p:cNvPicPr>
            <a:picLocks noChangeAspect="1" noChangeArrowheads="1"/>
          </p:cNvPicPr>
          <p:nvPr/>
        </p:nvPicPr>
        <p:blipFill>
          <a:blip r:embed="rId2" cstate="print"/>
          <a:srcRect/>
          <a:stretch>
            <a:fillRect/>
          </a:stretch>
        </p:blipFill>
        <p:spPr bwMode="auto">
          <a:xfrm>
            <a:off x="204440" y="238328"/>
            <a:ext cx="8939560" cy="623867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5"/>
          <p:cNvSpPr>
            <a:spLocks noGrp="1"/>
          </p:cNvSpPr>
          <p:nvPr>
            <p:ph type="title"/>
          </p:nvPr>
        </p:nvSpPr>
        <p:spPr/>
        <p:txBody>
          <a:bodyPr/>
          <a:lstStyle/>
          <a:p>
            <a:r>
              <a:rPr lang="en-US" dirty="0" smtClean="0"/>
              <a:t>Intrinsic(Pure) Semiconductors</a:t>
            </a:r>
          </a:p>
        </p:txBody>
      </p:sp>
      <p:sp>
        <p:nvSpPr>
          <p:cNvPr id="18435" name="Text Box 7"/>
          <p:cNvSpPr txBox="1">
            <a:spLocks noChangeArrowheads="1"/>
          </p:cNvSpPr>
          <p:nvPr/>
        </p:nvSpPr>
        <p:spPr bwMode="auto">
          <a:xfrm>
            <a:off x="457200" y="1600200"/>
            <a:ext cx="4343400" cy="4708525"/>
          </a:xfrm>
          <a:prstGeom prst="rect">
            <a:avLst/>
          </a:prstGeom>
          <a:noFill/>
          <a:ln w="9525">
            <a:noFill/>
            <a:miter lim="800000"/>
            <a:headEnd/>
            <a:tailEnd/>
          </a:ln>
        </p:spPr>
        <p:txBody>
          <a:bodyPr>
            <a:spAutoFit/>
          </a:bodyPr>
          <a:lstStyle/>
          <a:p>
            <a:pPr>
              <a:spcAft>
                <a:spcPts val="1200"/>
              </a:spcAft>
              <a:buFont typeface="Wingdings" pitchFamily="2" charset="2"/>
              <a:buChar char="Ø"/>
            </a:pPr>
            <a:r>
              <a:rPr lang="en-US" dirty="0"/>
              <a:t>   </a:t>
            </a:r>
            <a:r>
              <a:rPr lang="en-US" sz="2000" dirty="0"/>
              <a:t>Two-dimensional representation of the silicon crystal</a:t>
            </a:r>
          </a:p>
          <a:p>
            <a:pPr>
              <a:spcAft>
                <a:spcPts val="1200"/>
              </a:spcAft>
              <a:buFont typeface="Wingdings" pitchFamily="2" charset="2"/>
              <a:buChar char="Ø"/>
            </a:pPr>
            <a:r>
              <a:rPr lang="en-US" sz="2000" dirty="0"/>
              <a:t>  The circles represent the inner core of silicon atoms, with +4 indicating its positive charge of +4</a:t>
            </a:r>
            <a:r>
              <a:rPr lang="en-US" sz="2000" i="1" dirty="0"/>
              <a:t>q</a:t>
            </a:r>
          </a:p>
          <a:p>
            <a:pPr>
              <a:spcAft>
                <a:spcPts val="1200"/>
              </a:spcAft>
              <a:buFont typeface="Wingdings" pitchFamily="2" charset="2"/>
              <a:buChar char="Ø"/>
            </a:pPr>
            <a:r>
              <a:rPr lang="en-US" sz="2000" dirty="0"/>
              <a:t>   The +</a:t>
            </a:r>
            <a:r>
              <a:rPr lang="en-US" sz="2000" dirty="0" err="1"/>
              <a:t>ve</a:t>
            </a:r>
            <a:r>
              <a:rPr lang="en-US" sz="2000" dirty="0"/>
              <a:t> charge in the inner core is neutralized by the charge of the four valence electrons</a:t>
            </a:r>
          </a:p>
          <a:p>
            <a:pPr>
              <a:spcAft>
                <a:spcPts val="1200"/>
              </a:spcAft>
              <a:buFont typeface="Wingdings" pitchFamily="2" charset="2"/>
              <a:buChar char="Ø"/>
            </a:pPr>
            <a:r>
              <a:rPr lang="en-US" sz="2000" dirty="0"/>
              <a:t>   Covalent bonds are formed by sharing of the valence electrons</a:t>
            </a:r>
          </a:p>
          <a:p>
            <a:pPr>
              <a:spcAft>
                <a:spcPts val="1200"/>
              </a:spcAft>
              <a:buFont typeface="Wingdings" pitchFamily="2" charset="2"/>
              <a:buChar char="Ø"/>
            </a:pPr>
            <a:r>
              <a:rPr lang="en-US" sz="2000" dirty="0"/>
              <a:t>   </a:t>
            </a:r>
            <a:r>
              <a:rPr lang="en-US" sz="2000" i="1" dirty="0">
                <a:solidFill>
                  <a:srgbClr val="FF0000"/>
                </a:solidFill>
              </a:rPr>
              <a:t>At 0 K</a:t>
            </a:r>
            <a:r>
              <a:rPr lang="en-US" sz="2000" i="1" dirty="0" smtClean="0">
                <a:solidFill>
                  <a:srgbClr val="FF0000"/>
                </a:solidFill>
              </a:rPr>
              <a:t>,(i.e. -273 C) </a:t>
            </a:r>
            <a:r>
              <a:rPr lang="en-US" sz="2000" i="1" dirty="0">
                <a:solidFill>
                  <a:srgbClr val="FF0000"/>
                </a:solidFill>
              </a:rPr>
              <a:t>all bonds are intact and no free electrons are available for current conduction</a:t>
            </a:r>
          </a:p>
        </p:txBody>
      </p:sp>
      <p:pic>
        <p:nvPicPr>
          <p:cNvPr id="18436" name="Picture 11" descr="se03F01"/>
          <p:cNvPicPr>
            <a:picLocks noChangeAspect="1" noChangeArrowheads="1"/>
          </p:cNvPicPr>
          <p:nvPr/>
        </p:nvPicPr>
        <p:blipFill>
          <a:blip r:embed="rId2" cstate="print"/>
          <a:srcRect/>
          <a:stretch>
            <a:fillRect/>
          </a:stretch>
        </p:blipFill>
        <p:spPr bwMode="auto">
          <a:xfrm>
            <a:off x="4876800" y="1752600"/>
            <a:ext cx="4030663" cy="35639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pPr algn="l"/>
            <a:r>
              <a:rPr lang="en-US" sz="1600" dirty="0" smtClean="0"/>
              <a:t>An Intrinsic (Pure) Silicon crystal at room temperature has sufficient thermal energy for some valance electrons to jump the gap from valance band into conduction band, becoming free electrons. Free electrons are also called conduction electrons</a:t>
            </a:r>
            <a:endParaRPr lang="en-US" sz="1600" dirty="0"/>
          </a:p>
        </p:txBody>
      </p:sp>
      <p:pic>
        <p:nvPicPr>
          <p:cNvPr id="55298" name="Picture 2"/>
          <p:cNvPicPr>
            <a:picLocks noChangeAspect="1" noChangeArrowheads="1"/>
          </p:cNvPicPr>
          <p:nvPr/>
        </p:nvPicPr>
        <p:blipFill>
          <a:blip r:embed="rId2" cstate="print"/>
          <a:srcRect/>
          <a:stretch>
            <a:fillRect/>
          </a:stretch>
        </p:blipFill>
        <p:spPr bwMode="auto">
          <a:xfrm>
            <a:off x="838200" y="1295401"/>
            <a:ext cx="7696200" cy="3814984"/>
          </a:xfrm>
          <a:prstGeom prst="rect">
            <a:avLst/>
          </a:prstGeom>
          <a:noFill/>
          <a:ln w="9525">
            <a:noFill/>
            <a:miter lim="800000"/>
            <a:headEnd/>
            <a:tailEnd/>
          </a:ln>
        </p:spPr>
      </p:pic>
      <p:pic>
        <p:nvPicPr>
          <p:cNvPr id="55299" name="Picture 3"/>
          <p:cNvPicPr>
            <a:picLocks noChangeAspect="1" noChangeArrowheads="1"/>
          </p:cNvPicPr>
          <p:nvPr/>
        </p:nvPicPr>
        <p:blipFill>
          <a:blip r:embed="rId3" cstate="print"/>
          <a:srcRect/>
          <a:stretch>
            <a:fillRect/>
          </a:stretch>
        </p:blipFill>
        <p:spPr bwMode="auto">
          <a:xfrm>
            <a:off x="587713" y="5181600"/>
            <a:ext cx="8251487" cy="12954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5299"/>
                                        </p:tgtEl>
                                        <p:attrNameLst>
                                          <p:attrName>style.visibility</p:attrName>
                                        </p:attrNameLst>
                                      </p:cBhvr>
                                      <p:to>
                                        <p:strVal val="visible"/>
                                      </p:to>
                                    </p:set>
                                    <p:animEffect transition="in" filter="box(in)">
                                      <p:cBhvr>
                                        <p:cTn id="7" dur="500"/>
                                        <p:tgtEl>
                                          <p:spTgt spid="55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62" name="Picture 2"/>
          <p:cNvPicPr>
            <a:picLocks noChangeAspect="1" noChangeArrowheads="1"/>
          </p:cNvPicPr>
          <p:nvPr/>
        </p:nvPicPr>
        <p:blipFill>
          <a:blip r:embed="rId2" cstate="print"/>
          <a:srcRect/>
          <a:stretch>
            <a:fillRect/>
          </a:stretch>
        </p:blipFill>
        <p:spPr bwMode="auto">
          <a:xfrm>
            <a:off x="316236" y="457200"/>
            <a:ext cx="8599163" cy="600479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1986" name="Picture 2"/>
          <p:cNvPicPr>
            <a:picLocks noChangeAspect="1" noChangeArrowheads="1"/>
          </p:cNvPicPr>
          <p:nvPr/>
        </p:nvPicPr>
        <p:blipFill>
          <a:blip r:embed="rId2" cstate="print"/>
          <a:srcRect/>
          <a:stretch>
            <a:fillRect/>
          </a:stretch>
        </p:blipFill>
        <p:spPr bwMode="auto">
          <a:xfrm>
            <a:off x="0" y="251847"/>
            <a:ext cx="8915400" cy="619544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3010" name="Picture 2"/>
          <p:cNvPicPr>
            <a:picLocks noChangeAspect="1" noChangeArrowheads="1"/>
          </p:cNvPicPr>
          <p:nvPr/>
        </p:nvPicPr>
        <p:blipFill>
          <a:blip r:embed="rId2" cstate="print"/>
          <a:srcRect/>
          <a:stretch>
            <a:fillRect/>
          </a:stretch>
        </p:blipFill>
        <p:spPr bwMode="auto">
          <a:xfrm>
            <a:off x="108194" y="381000"/>
            <a:ext cx="8816016" cy="6019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4034" name="Picture 2"/>
          <p:cNvPicPr>
            <a:picLocks noChangeAspect="1" noChangeArrowheads="1"/>
          </p:cNvPicPr>
          <p:nvPr/>
        </p:nvPicPr>
        <p:blipFill>
          <a:blip r:embed="rId2" cstate="print"/>
          <a:srcRect/>
          <a:stretch>
            <a:fillRect/>
          </a:stretch>
        </p:blipFill>
        <p:spPr bwMode="auto">
          <a:xfrm>
            <a:off x="356006" y="533400"/>
            <a:ext cx="8653882" cy="5943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5058" name="Picture 2"/>
          <p:cNvPicPr>
            <a:picLocks noChangeAspect="1" noChangeArrowheads="1"/>
          </p:cNvPicPr>
          <p:nvPr/>
        </p:nvPicPr>
        <p:blipFill>
          <a:blip r:embed="rId2" cstate="print"/>
          <a:srcRect/>
          <a:stretch>
            <a:fillRect/>
          </a:stretch>
        </p:blipFill>
        <p:spPr bwMode="auto">
          <a:xfrm>
            <a:off x="89730" y="304800"/>
            <a:ext cx="9073865" cy="6324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cstate="print"/>
          <a:srcRect/>
          <a:stretch>
            <a:fillRect/>
          </a:stretch>
        </p:blipFill>
        <p:spPr bwMode="auto">
          <a:xfrm>
            <a:off x="120484" y="304800"/>
            <a:ext cx="9023516" cy="6332959"/>
          </a:xfrm>
          <a:prstGeom prst="rect">
            <a:avLst/>
          </a:prstGeom>
          <a:noFill/>
          <a:ln w="9525">
            <a:noFill/>
            <a:miter lim="800000"/>
            <a:headEnd/>
            <a:tailEnd/>
          </a:ln>
        </p:spPr>
      </p:pic>
      <p:pic>
        <p:nvPicPr>
          <p:cNvPr id="3" name="Picture 8" descr="se03F05"/>
          <p:cNvPicPr>
            <a:picLocks noChangeAspect="1" noChangeArrowheads="1"/>
          </p:cNvPicPr>
          <p:nvPr/>
        </p:nvPicPr>
        <p:blipFill>
          <a:blip r:embed="rId3" cstate="print"/>
          <a:srcRect/>
          <a:stretch>
            <a:fillRect/>
          </a:stretch>
        </p:blipFill>
        <p:spPr bwMode="auto">
          <a:xfrm>
            <a:off x="6629400" y="18143"/>
            <a:ext cx="2362200" cy="156249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Conductivity &amp; Current </a:t>
            </a:r>
            <a:endParaRPr lang="en-US" dirty="0"/>
          </a:p>
        </p:txBody>
      </p:sp>
      <p:sp>
        <p:nvSpPr>
          <p:cNvPr id="2" name="Date Placeholder 1"/>
          <p:cNvSpPr>
            <a:spLocks noGrp="1"/>
          </p:cNvSpPr>
          <p:nvPr>
            <p:ph type="dt" sz="half" idx="10"/>
          </p:nvPr>
        </p:nvSpPr>
        <p:spPr/>
        <p:txBody>
          <a:bodyPr/>
          <a:lstStyle/>
          <a:p>
            <a:pPr>
              <a:defRPr/>
            </a:pPr>
            <a:r>
              <a:rPr lang="en-US" smtClean="0"/>
              <a:t>Microelectronic Circuits, Sixth Edition</a:t>
            </a:r>
            <a:endParaRPr lang="en-US"/>
          </a:p>
        </p:txBody>
      </p:sp>
      <p:sp>
        <p:nvSpPr>
          <p:cNvPr id="3" name="Footer Placeholder 2"/>
          <p:cNvSpPr>
            <a:spLocks noGrp="1"/>
          </p:cNvSpPr>
          <p:nvPr>
            <p:ph type="ftr" sz="quarter" idx="11"/>
          </p:nvPr>
        </p:nvSpPr>
        <p:spPr/>
        <p:txBody>
          <a:bodyPr/>
          <a:lstStyle/>
          <a:p>
            <a:pPr>
              <a:defRPr/>
            </a:pPr>
            <a:r>
              <a:rPr lang="en-US" smtClean="0"/>
              <a:t> Sedra/Smith                       Copyright © 2010 by Oxford University Press, Inc.</a:t>
            </a:r>
            <a:endParaRPr lang="en-US"/>
          </a:p>
        </p:txBody>
      </p:sp>
      <p:sp>
        <p:nvSpPr>
          <p:cNvPr id="6" name="Rectangle 5"/>
          <p:cNvSpPr/>
          <p:nvPr/>
        </p:nvSpPr>
        <p:spPr>
          <a:xfrm>
            <a:off x="457200" y="3124200"/>
            <a:ext cx="8382000" cy="2308324"/>
          </a:xfrm>
          <a:prstGeom prst="rect">
            <a:avLst/>
          </a:prstGeom>
        </p:spPr>
        <p:txBody>
          <a:bodyPr wrap="square">
            <a:spAutoFit/>
          </a:bodyPr>
          <a:lstStyle/>
          <a:p>
            <a:r>
              <a:rPr lang="en-US" sz="2400" dirty="0">
                <a:solidFill>
                  <a:srgbClr val="282828"/>
                </a:solidFill>
                <a:latin typeface="Georgia" panose="02040502050405020303" pitchFamily="18" charset="0"/>
              </a:rPr>
              <a:t>Electrical conductivity is the measure of the amount of electrical current a material can carry or it's ability to carry a current. Electrical conductivity is also known as specific conductance. </a:t>
            </a:r>
            <a:endParaRPr lang="en-US" sz="2400" dirty="0" smtClean="0">
              <a:solidFill>
                <a:srgbClr val="282828"/>
              </a:solidFill>
              <a:latin typeface="Georgia" panose="02040502050405020303" pitchFamily="18" charset="0"/>
            </a:endParaRPr>
          </a:p>
          <a:p>
            <a:endParaRPr lang="en-US" sz="2400" dirty="0">
              <a:solidFill>
                <a:srgbClr val="282828"/>
              </a:solidFill>
              <a:latin typeface="Georgia" panose="02040502050405020303" pitchFamily="18" charset="0"/>
            </a:endParaRPr>
          </a:p>
          <a:p>
            <a:r>
              <a:rPr lang="en-US" sz="2400" dirty="0" smtClean="0">
                <a:solidFill>
                  <a:srgbClr val="FF0000"/>
                </a:solidFill>
                <a:latin typeface="Georgia" panose="02040502050405020303" pitchFamily="18" charset="0"/>
              </a:rPr>
              <a:t>Conductivity </a:t>
            </a:r>
            <a:r>
              <a:rPr lang="en-US" sz="2400" dirty="0">
                <a:solidFill>
                  <a:srgbClr val="FF0000"/>
                </a:solidFill>
                <a:latin typeface="Georgia" panose="02040502050405020303" pitchFamily="18" charset="0"/>
              </a:rPr>
              <a:t>is an intrinsic property of a material.</a:t>
            </a:r>
            <a:endParaRPr lang="en-US" sz="2400" dirty="0">
              <a:solidFill>
                <a:srgbClr val="FF0000"/>
              </a:solidFill>
            </a:endParaRPr>
          </a:p>
        </p:txBody>
      </p:sp>
      <p:sp>
        <p:nvSpPr>
          <p:cNvPr id="7" name="Rectangle 6"/>
          <p:cNvSpPr/>
          <p:nvPr/>
        </p:nvSpPr>
        <p:spPr>
          <a:xfrm>
            <a:off x="457200" y="1600200"/>
            <a:ext cx="8077200" cy="1200329"/>
          </a:xfrm>
          <a:prstGeom prst="rect">
            <a:avLst/>
          </a:prstGeom>
        </p:spPr>
        <p:txBody>
          <a:bodyPr wrap="square">
            <a:spAutoFit/>
          </a:bodyPr>
          <a:lstStyle/>
          <a:p>
            <a:r>
              <a:rPr lang="en-US" sz="2400" dirty="0">
                <a:solidFill>
                  <a:srgbClr val="202124"/>
                </a:solidFill>
                <a:latin typeface="arial" panose="020B0604020202020204" pitchFamily="34" charset="0"/>
              </a:rPr>
              <a:t>Electric current is </a:t>
            </a:r>
            <a:r>
              <a:rPr lang="en-US" sz="2400" b="1" dirty="0">
                <a:solidFill>
                  <a:srgbClr val="202124"/>
                </a:solidFill>
                <a:latin typeface="arial" panose="020B0604020202020204" pitchFamily="34" charset="0"/>
              </a:rPr>
              <a:t>rate of flow of electric charge or the amount of charge flowing through a particular area in unit time</a:t>
            </a:r>
            <a:endParaRPr lang="en-US" sz="2400" dirty="0"/>
          </a:p>
        </p:txBody>
      </p:sp>
      <p:sp>
        <p:nvSpPr>
          <p:cNvPr id="8" name="Horizontal Scroll 7"/>
          <p:cNvSpPr/>
          <p:nvPr/>
        </p:nvSpPr>
        <p:spPr>
          <a:xfrm>
            <a:off x="449943" y="1417638"/>
            <a:ext cx="8229600" cy="3124200"/>
          </a:xfrm>
          <a:prstGeom prst="horizontalScroll">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t>Thus each material will have different conductivity </a:t>
            </a:r>
            <a:endParaRPr lang="en-US" sz="3600" b="1" dirty="0"/>
          </a:p>
        </p:txBody>
      </p:sp>
    </p:spTree>
    <p:extLst>
      <p:ext uri="{BB962C8B-B14F-4D97-AF65-F5344CB8AC3E}">
        <p14:creationId xmlns:p14="http://schemas.microsoft.com/office/powerpoint/2010/main" val="3150154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2" cstate="print"/>
          <a:srcRect/>
          <a:stretch>
            <a:fillRect/>
          </a:stretch>
        </p:blipFill>
        <p:spPr bwMode="auto">
          <a:xfrm>
            <a:off x="92969" y="838200"/>
            <a:ext cx="8822431" cy="548640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cstate="print"/>
          <a:srcRect/>
          <a:stretch>
            <a:fillRect/>
          </a:stretch>
        </p:blipFill>
        <p:spPr bwMode="auto">
          <a:xfrm>
            <a:off x="141885" y="304800"/>
            <a:ext cx="8860231" cy="6248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cstate="print"/>
          <a:srcRect/>
          <a:stretch>
            <a:fillRect/>
          </a:stretch>
        </p:blipFill>
        <p:spPr bwMode="auto">
          <a:xfrm>
            <a:off x="126024" y="304800"/>
            <a:ext cx="8789375" cy="617631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229600" cy="1143000"/>
          </a:xfrm>
        </p:spPr>
        <p:txBody>
          <a:bodyPr/>
          <a:lstStyle/>
          <a:p>
            <a:r>
              <a:rPr lang="en-US" sz="3200" b="1" dirty="0" smtClean="0"/>
              <a:t>Thermal Generation and re-combination </a:t>
            </a:r>
            <a:endParaRPr lang="en-US" sz="3200" b="1" dirty="0"/>
          </a:p>
        </p:txBody>
      </p:sp>
      <p:pic>
        <p:nvPicPr>
          <p:cNvPr id="62466" name="Picture 2"/>
          <p:cNvPicPr>
            <a:picLocks noChangeAspect="1" noChangeArrowheads="1"/>
          </p:cNvPicPr>
          <p:nvPr/>
        </p:nvPicPr>
        <p:blipFill>
          <a:blip r:embed="rId2" cstate="print"/>
          <a:srcRect/>
          <a:stretch>
            <a:fillRect/>
          </a:stretch>
        </p:blipFill>
        <p:spPr bwMode="auto">
          <a:xfrm>
            <a:off x="1870364" y="1143000"/>
            <a:ext cx="5749636" cy="3899517"/>
          </a:xfrm>
          <a:prstGeom prst="rect">
            <a:avLst/>
          </a:prstGeom>
          <a:noFill/>
          <a:ln w="9525">
            <a:noFill/>
            <a:miter lim="800000"/>
            <a:headEnd/>
            <a:tailEnd/>
          </a:ln>
        </p:spPr>
      </p:pic>
      <p:pic>
        <p:nvPicPr>
          <p:cNvPr id="62467" name="Picture 3"/>
          <p:cNvPicPr>
            <a:picLocks noChangeAspect="1" noChangeArrowheads="1"/>
          </p:cNvPicPr>
          <p:nvPr/>
        </p:nvPicPr>
        <p:blipFill>
          <a:blip r:embed="rId3" cstate="print"/>
          <a:srcRect/>
          <a:stretch>
            <a:fillRect/>
          </a:stretch>
        </p:blipFill>
        <p:spPr bwMode="auto">
          <a:xfrm>
            <a:off x="1143000" y="5225079"/>
            <a:ext cx="6705600" cy="1371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p:txBody>
          <a:bodyPr/>
          <a:lstStyle/>
          <a:p>
            <a:r>
              <a:rPr lang="en-US" smtClean="0"/>
              <a:t>Free Charge Carrier Density</a:t>
            </a:r>
          </a:p>
        </p:txBody>
      </p:sp>
      <p:graphicFrame>
        <p:nvGraphicFramePr>
          <p:cNvPr id="1026" name="Object 2"/>
          <p:cNvGraphicFramePr>
            <a:graphicFrameLocks noChangeAspect="1"/>
          </p:cNvGraphicFramePr>
          <p:nvPr/>
        </p:nvGraphicFramePr>
        <p:xfrm>
          <a:off x="1066800" y="2743200"/>
          <a:ext cx="4927600" cy="484188"/>
        </p:xfrm>
        <a:graphic>
          <a:graphicData uri="http://schemas.openxmlformats.org/presentationml/2006/ole">
            <mc:AlternateContent xmlns:mc="http://schemas.openxmlformats.org/markup-compatibility/2006">
              <mc:Choice xmlns:v="urn:schemas-microsoft-com:vml" Requires="v">
                <p:oleObj spid="_x0000_s56516" name="Equation" r:id="rId3" imgW="2476500" imgH="254000" progId="Equation.3">
                  <p:embed/>
                </p:oleObj>
              </mc:Choice>
              <mc:Fallback>
                <p:oleObj name="Equation" r:id="rId3" imgW="2476500" imgH="2540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2743200"/>
                        <a:ext cx="4927600" cy="484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9" name="TextBox 8"/>
          <p:cNvSpPr txBox="1">
            <a:spLocks noChangeArrowheads="1"/>
          </p:cNvSpPr>
          <p:nvPr/>
        </p:nvSpPr>
        <p:spPr bwMode="auto">
          <a:xfrm>
            <a:off x="1143000" y="1295400"/>
            <a:ext cx="6858000" cy="1292225"/>
          </a:xfrm>
          <a:prstGeom prst="rect">
            <a:avLst/>
          </a:prstGeom>
          <a:noFill/>
          <a:ln w="9525">
            <a:noFill/>
            <a:miter lim="800000"/>
            <a:headEnd/>
            <a:tailEnd/>
          </a:ln>
        </p:spPr>
        <p:txBody>
          <a:bodyPr>
            <a:spAutoFit/>
          </a:bodyPr>
          <a:lstStyle/>
          <a:p>
            <a:r>
              <a:rPr lang="en-US"/>
              <a:t>In thermal equilibrium:  </a:t>
            </a:r>
            <a:r>
              <a:rPr lang="en-US">
                <a:solidFill>
                  <a:schemeClr val="accent2"/>
                </a:solidFill>
              </a:rPr>
              <a:t>thermal generation  =  recombination</a:t>
            </a:r>
          </a:p>
          <a:p>
            <a:r>
              <a:rPr lang="en-US" i="1">
                <a:latin typeface="Times New Roman" pitchFamily="18" charset="0"/>
                <a:cs typeface="Times New Roman" pitchFamily="18" charset="0"/>
              </a:rPr>
              <a:t> </a:t>
            </a:r>
          </a:p>
          <a:p>
            <a:r>
              <a:rPr lang="en-US" b="1" i="1">
                <a:latin typeface="Times New Roman" pitchFamily="18" charset="0"/>
                <a:cs typeface="Times New Roman" pitchFamily="18" charset="0"/>
              </a:rPr>
              <a:t>Concentration of free electrons  =  Concentration of holes</a:t>
            </a:r>
          </a:p>
          <a:p>
            <a:r>
              <a:rPr lang="en-US" sz="2400" i="1">
                <a:latin typeface="Times New Roman" pitchFamily="18" charset="0"/>
                <a:cs typeface="Times New Roman" pitchFamily="18" charset="0"/>
              </a:rPr>
              <a:t>     n = p = n</a:t>
            </a:r>
            <a:r>
              <a:rPr lang="en-US" sz="2400" i="1" baseline="-25000">
                <a:latin typeface="Times New Roman" pitchFamily="18" charset="0"/>
                <a:cs typeface="Times New Roman" pitchFamily="18" charset="0"/>
              </a:rPr>
              <a:t>i</a:t>
            </a:r>
            <a:r>
              <a:rPr lang="en-US" sz="2400" i="1">
                <a:latin typeface="Times New Roman" pitchFamily="18" charset="0"/>
                <a:cs typeface="Times New Roman" pitchFamily="18" charset="0"/>
              </a:rPr>
              <a:t> </a:t>
            </a:r>
            <a:r>
              <a:rPr lang="en-US" i="1">
                <a:latin typeface="Times New Roman" pitchFamily="18" charset="0"/>
                <a:cs typeface="Times New Roman" pitchFamily="18" charset="0"/>
              </a:rPr>
              <a:t>    </a:t>
            </a:r>
            <a:r>
              <a:rPr lang="en-US" i="1">
                <a:solidFill>
                  <a:schemeClr val="accent2"/>
                </a:solidFill>
                <a:latin typeface="Times New Roman" pitchFamily="18" charset="0"/>
                <a:cs typeface="Times New Roman" pitchFamily="18" charset="0"/>
              </a:rPr>
              <a:t>(n</a:t>
            </a:r>
            <a:r>
              <a:rPr lang="en-US" i="1" baseline="-25000">
                <a:solidFill>
                  <a:schemeClr val="accent2"/>
                </a:solidFill>
                <a:latin typeface="Times New Roman" pitchFamily="18" charset="0"/>
                <a:cs typeface="Times New Roman" pitchFamily="18" charset="0"/>
              </a:rPr>
              <a:t>i  </a:t>
            </a:r>
            <a:r>
              <a:rPr lang="en-US" i="1">
                <a:solidFill>
                  <a:schemeClr val="accent2"/>
                </a:solidFill>
                <a:latin typeface="Times New Roman" pitchFamily="18" charset="0"/>
                <a:cs typeface="Times New Roman" pitchFamily="18" charset="0"/>
              </a:rPr>
              <a:t>number of free electrons and holes)</a:t>
            </a:r>
          </a:p>
        </p:txBody>
      </p:sp>
      <p:sp>
        <p:nvSpPr>
          <p:cNvPr id="8197" name="Rectangle 5"/>
          <p:cNvSpPr>
            <a:spLocks noChangeArrowheads="1"/>
          </p:cNvSpPr>
          <p:nvPr/>
        </p:nvSpPr>
        <p:spPr bwMode="auto">
          <a:xfrm>
            <a:off x="1143000" y="3581400"/>
            <a:ext cx="6781800" cy="2646363"/>
          </a:xfrm>
          <a:prstGeom prst="rect">
            <a:avLst/>
          </a:prstGeom>
          <a:solidFill>
            <a:schemeClr val="tx1"/>
          </a:solidFill>
          <a:ln w="9525">
            <a:noFill/>
            <a:miter lim="800000"/>
            <a:headEnd/>
            <a:tailEnd/>
          </a:ln>
        </p:spPr>
        <p:txBody>
          <a:bodyPr>
            <a:spAutoFit/>
          </a:bodyPr>
          <a:lstStyle/>
          <a:p>
            <a:pPr marL="341313" indent="-341313">
              <a:spcAft>
                <a:spcPts val="1200"/>
              </a:spcAft>
              <a:buFont typeface="Wingdings" pitchFamily="2" charset="2"/>
              <a:buChar char="Ø"/>
              <a:defRPr/>
            </a:pPr>
            <a:r>
              <a:rPr lang="en-US" dirty="0">
                <a:solidFill>
                  <a:schemeClr val="bg1"/>
                </a:solidFill>
                <a:latin typeface="Arial" pitchFamily="34" charset="0"/>
              </a:rPr>
              <a:t> </a:t>
            </a:r>
            <a:r>
              <a:rPr lang="en-US" b="1" i="1" dirty="0">
                <a:solidFill>
                  <a:schemeClr val="bg1"/>
                </a:solidFill>
                <a:latin typeface="Times New Roman" pitchFamily="18" charset="0"/>
                <a:cs typeface="Times New Roman" pitchFamily="18" charset="0"/>
              </a:rPr>
              <a:t>B</a:t>
            </a:r>
            <a:r>
              <a:rPr lang="en-US" dirty="0">
                <a:solidFill>
                  <a:schemeClr val="bg1"/>
                </a:solidFill>
                <a:latin typeface="Arial" pitchFamily="34" charset="0"/>
              </a:rPr>
              <a:t> is material dependent constant;  for Silicon it is equal to    7.3 x10</a:t>
            </a:r>
            <a:r>
              <a:rPr lang="en-US" baseline="30000" dirty="0">
                <a:solidFill>
                  <a:schemeClr val="bg1"/>
                </a:solidFill>
                <a:latin typeface="Arial" pitchFamily="34" charset="0"/>
              </a:rPr>
              <a:t>15</a:t>
            </a:r>
            <a:r>
              <a:rPr lang="en-US" dirty="0">
                <a:solidFill>
                  <a:schemeClr val="bg1"/>
                </a:solidFill>
                <a:latin typeface="Arial" pitchFamily="34" charset="0"/>
              </a:rPr>
              <a:t>/cm</a:t>
            </a:r>
            <a:r>
              <a:rPr lang="en-US" baseline="30000" dirty="0">
                <a:solidFill>
                  <a:schemeClr val="bg1"/>
                </a:solidFill>
                <a:latin typeface="Arial" pitchFamily="34" charset="0"/>
              </a:rPr>
              <a:t>3</a:t>
            </a:r>
            <a:r>
              <a:rPr lang="en-US" dirty="0">
                <a:solidFill>
                  <a:schemeClr val="bg1"/>
                </a:solidFill>
                <a:latin typeface="Arial" pitchFamily="34" charset="0"/>
              </a:rPr>
              <a:t>K</a:t>
            </a:r>
          </a:p>
          <a:p>
            <a:pPr marL="341313" indent="-341313">
              <a:spcAft>
                <a:spcPts val="1200"/>
              </a:spcAft>
              <a:buFont typeface="Wingdings" pitchFamily="2" charset="2"/>
              <a:buChar char="Ø"/>
              <a:defRPr/>
            </a:pPr>
            <a:r>
              <a:rPr lang="en-US" i="1" dirty="0">
                <a:solidFill>
                  <a:schemeClr val="bg1"/>
                </a:solidFill>
                <a:latin typeface="Arial" pitchFamily="34" charset="0"/>
              </a:rPr>
              <a:t> </a:t>
            </a:r>
            <a:r>
              <a:rPr lang="en-US" b="1" i="1" dirty="0" err="1">
                <a:solidFill>
                  <a:schemeClr val="bg1"/>
                </a:solidFill>
                <a:latin typeface="Times New Roman" pitchFamily="18" charset="0"/>
                <a:cs typeface="Times New Roman" pitchFamily="18" charset="0"/>
              </a:rPr>
              <a:t>E</a:t>
            </a:r>
            <a:r>
              <a:rPr lang="en-US" b="1" i="1" baseline="-25000" dirty="0" err="1">
                <a:solidFill>
                  <a:schemeClr val="bg1"/>
                </a:solidFill>
                <a:latin typeface="Times New Roman" pitchFamily="18" charset="0"/>
                <a:cs typeface="Times New Roman" pitchFamily="18" charset="0"/>
              </a:rPr>
              <a:t>g</a:t>
            </a:r>
            <a:r>
              <a:rPr lang="en-US" dirty="0">
                <a:solidFill>
                  <a:schemeClr val="bg1"/>
                </a:solidFill>
                <a:latin typeface="Arial" pitchFamily="34" charset="0"/>
              </a:rPr>
              <a:t>, (</a:t>
            </a:r>
            <a:r>
              <a:rPr lang="en-US" dirty="0" err="1">
                <a:solidFill>
                  <a:schemeClr val="bg1"/>
                </a:solidFill>
                <a:latin typeface="Arial" pitchFamily="34" charset="0"/>
              </a:rPr>
              <a:t>bandgap</a:t>
            </a:r>
            <a:r>
              <a:rPr lang="en-US" dirty="0">
                <a:solidFill>
                  <a:schemeClr val="bg1"/>
                </a:solidFill>
                <a:latin typeface="Arial" pitchFamily="34" charset="0"/>
              </a:rPr>
              <a:t> energy) is the energy required to break off an electron from its covalent bond</a:t>
            </a:r>
          </a:p>
          <a:p>
            <a:pPr>
              <a:spcAft>
                <a:spcPts val="1200"/>
              </a:spcAft>
              <a:buFont typeface="Wingdings" pitchFamily="2" charset="2"/>
              <a:buChar char="Ø"/>
              <a:defRPr/>
            </a:pPr>
            <a:r>
              <a:rPr lang="en-US" dirty="0">
                <a:solidFill>
                  <a:schemeClr val="bg1"/>
                </a:solidFill>
                <a:latin typeface="Arial" pitchFamily="34" charset="0"/>
              </a:rPr>
              <a:t>   For Silicon </a:t>
            </a:r>
            <a:r>
              <a:rPr lang="en-US" b="1" i="1" dirty="0" err="1">
                <a:solidFill>
                  <a:schemeClr val="bg1"/>
                </a:solidFill>
                <a:latin typeface="Times New Roman" pitchFamily="18" charset="0"/>
                <a:cs typeface="Times New Roman" pitchFamily="18" charset="0"/>
              </a:rPr>
              <a:t>E</a:t>
            </a:r>
            <a:r>
              <a:rPr lang="en-US" b="1" i="1" baseline="-25000" dirty="0" err="1">
                <a:solidFill>
                  <a:schemeClr val="bg1"/>
                </a:solidFill>
                <a:latin typeface="Times New Roman" pitchFamily="18" charset="0"/>
                <a:cs typeface="Times New Roman" pitchFamily="18" charset="0"/>
              </a:rPr>
              <a:t>g</a:t>
            </a:r>
            <a:r>
              <a:rPr lang="en-US" dirty="0">
                <a:solidFill>
                  <a:schemeClr val="bg1"/>
                </a:solidFill>
                <a:latin typeface="Arial" pitchFamily="34" charset="0"/>
              </a:rPr>
              <a:t> is 1.12eV</a:t>
            </a:r>
          </a:p>
          <a:p>
            <a:pPr>
              <a:spcAft>
                <a:spcPts val="1200"/>
              </a:spcAft>
              <a:buFont typeface="Wingdings" pitchFamily="2" charset="2"/>
              <a:buChar char="Ø"/>
              <a:defRPr/>
            </a:pPr>
            <a:r>
              <a:rPr lang="en-US" b="1" i="1" dirty="0">
                <a:solidFill>
                  <a:schemeClr val="bg1"/>
                </a:solidFill>
                <a:latin typeface="Times New Roman" pitchFamily="18" charset="0"/>
                <a:cs typeface="Times New Roman" pitchFamily="18" charset="0"/>
              </a:rPr>
              <a:t>    k</a:t>
            </a:r>
            <a:r>
              <a:rPr lang="en-US" dirty="0">
                <a:solidFill>
                  <a:schemeClr val="bg1"/>
                </a:solidFill>
                <a:latin typeface="Arial" pitchFamily="34" charset="0"/>
              </a:rPr>
              <a:t> is Boltzmann’s constant and equal to 8.62 x 10</a:t>
            </a:r>
            <a:r>
              <a:rPr lang="en-US" baseline="30000" dirty="0">
                <a:solidFill>
                  <a:schemeClr val="bg1"/>
                </a:solidFill>
                <a:latin typeface="Arial" pitchFamily="34" charset="0"/>
              </a:rPr>
              <a:t>-5 </a:t>
            </a:r>
            <a:r>
              <a:rPr lang="en-US" dirty="0" err="1">
                <a:solidFill>
                  <a:schemeClr val="bg1"/>
                </a:solidFill>
                <a:latin typeface="Arial" pitchFamily="34" charset="0"/>
              </a:rPr>
              <a:t>eV</a:t>
            </a:r>
            <a:r>
              <a:rPr lang="en-US" dirty="0">
                <a:solidFill>
                  <a:schemeClr val="bg1"/>
                </a:solidFill>
                <a:latin typeface="Arial" pitchFamily="34" charset="0"/>
              </a:rPr>
              <a:t>/K</a:t>
            </a:r>
          </a:p>
          <a:p>
            <a:pPr>
              <a:spcAft>
                <a:spcPts val="1200"/>
              </a:spcAft>
              <a:buFont typeface="Wingdings" pitchFamily="2" charset="2"/>
              <a:buChar char="Ø"/>
              <a:defRPr/>
            </a:pPr>
            <a:r>
              <a:rPr lang="en-US" dirty="0">
                <a:solidFill>
                  <a:schemeClr val="bg1"/>
                </a:solidFill>
                <a:latin typeface="Arial" pitchFamily="34" charset="0"/>
              </a:rPr>
              <a:t>    </a:t>
            </a:r>
            <a:r>
              <a:rPr lang="en-US" b="1" i="1" dirty="0">
                <a:solidFill>
                  <a:schemeClr val="bg1"/>
                </a:solidFill>
                <a:latin typeface="Times New Roman" pitchFamily="18" charset="0"/>
                <a:cs typeface="Times New Roman" pitchFamily="18" charset="0"/>
              </a:rPr>
              <a:t>T</a:t>
            </a:r>
            <a:r>
              <a:rPr lang="en-US" dirty="0">
                <a:solidFill>
                  <a:schemeClr val="bg1"/>
                </a:solidFill>
                <a:latin typeface="Arial" pitchFamily="34" charset="0"/>
              </a:rPr>
              <a:t> is temperature in Kelvin</a:t>
            </a:r>
          </a:p>
        </p:txBody>
      </p:sp>
      <p:sp>
        <p:nvSpPr>
          <p:cNvPr id="1031" name="TextBox 5"/>
          <p:cNvSpPr txBox="1">
            <a:spLocks noChangeArrowheads="1"/>
          </p:cNvSpPr>
          <p:nvPr/>
        </p:nvSpPr>
        <p:spPr bwMode="auto">
          <a:xfrm>
            <a:off x="5943600" y="2743200"/>
            <a:ext cx="2819400" cy="369888"/>
          </a:xfrm>
          <a:prstGeom prst="rect">
            <a:avLst/>
          </a:prstGeom>
          <a:noFill/>
          <a:ln w="9525">
            <a:noFill/>
            <a:miter lim="800000"/>
            <a:headEnd/>
            <a:tailEnd/>
          </a:ln>
        </p:spPr>
        <p:txBody>
          <a:bodyPr>
            <a:spAutoFit/>
          </a:bodyPr>
          <a:lstStyle/>
          <a:p>
            <a:r>
              <a:rPr lang="en-US">
                <a:solidFill>
                  <a:schemeClr val="accent2"/>
                </a:solidFill>
              </a:rPr>
              <a:t>{Semiconductor physics}</a:t>
            </a:r>
          </a:p>
        </p:txBody>
      </p:sp>
      <p:graphicFrame>
        <p:nvGraphicFramePr>
          <p:cNvPr id="1027" name="Object 6"/>
          <p:cNvGraphicFramePr>
            <a:graphicFrameLocks noChangeAspect="1"/>
          </p:cNvGraphicFramePr>
          <p:nvPr/>
        </p:nvGraphicFramePr>
        <p:xfrm>
          <a:off x="7239000" y="1828800"/>
          <a:ext cx="1282700" cy="609600"/>
        </p:xfrm>
        <a:graphic>
          <a:graphicData uri="http://schemas.openxmlformats.org/presentationml/2006/ole">
            <mc:AlternateContent xmlns:mc="http://schemas.openxmlformats.org/markup-compatibility/2006">
              <mc:Choice xmlns:v="urn:schemas-microsoft-com:vml" Requires="v">
                <p:oleObj spid="_x0000_s56517" name="Equation" r:id="rId5" imgW="507960" imgH="241200" progId="Equation.3">
                  <p:embed/>
                </p:oleObj>
              </mc:Choice>
              <mc:Fallback>
                <p:oleObj name="Equation" r:id="rId5" imgW="507960" imgH="2412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9000" y="1828800"/>
                        <a:ext cx="1282700" cy="60960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457200" y="101542"/>
            <a:ext cx="8229600" cy="1143000"/>
          </a:xfrm>
        </p:spPr>
        <p:txBody>
          <a:bodyPr/>
          <a:lstStyle/>
          <a:p>
            <a:r>
              <a:rPr lang="en-US" dirty="0" smtClean="0"/>
              <a:t>Free Electron Density at a Given Temperature </a:t>
            </a:r>
          </a:p>
        </p:txBody>
      </p:sp>
      <p:grpSp>
        <p:nvGrpSpPr>
          <p:cNvPr id="3" name="Group 8"/>
          <p:cNvGrpSpPr>
            <a:grpSpLocks/>
          </p:cNvGrpSpPr>
          <p:nvPr/>
        </p:nvGrpSpPr>
        <p:grpSpPr bwMode="auto">
          <a:xfrm>
            <a:off x="1219200" y="1447800"/>
            <a:ext cx="6477000" cy="1376253"/>
            <a:chOff x="1447800" y="1752600"/>
            <a:chExt cx="6019800" cy="990600"/>
          </a:xfrm>
        </p:grpSpPr>
        <p:sp>
          <p:nvSpPr>
            <p:cNvPr id="8" name="Rounded Rectangle 7"/>
            <p:cNvSpPr/>
            <p:nvPr/>
          </p:nvSpPr>
          <p:spPr>
            <a:xfrm>
              <a:off x="1447800" y="1752600"/>
              <a:ext cx="6019800" cy="990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p>
          </p:txBody>
        </p:sp>
        <p:graphicFrame>
          <p:nvGraphicFramePr>
            <p:cNvPr id="2050" name="Object 2"/>
            <p:cNvGraphicFramePr>
              <a:graphicFrameLocks noChangeAspect="1"/>
            </p:cNvGraphicFramePr>
            <p:nvPr/>
          </p:nvGraphicFramePr>
          <p:xfrm>
            <a:off x="1620838" y="1985963"/>
            <a:ext cx="5603875" cy="469900"/>
          </p:xfrm>
          <a:graphic>
            <a:graphicData uri="http://schemas.openxmlformats.org/presentationml/2006/ole">
              <mc:AlternateContent xmlns:mc="http://schemas.openxmlformats.org/markup-compatibility/2006">
                <mc:Choice xmlns:v="urn:schemas-microsoft-com:vml" Requires="v">
                  <p:oleObj spid="_x0000_s57543" name="Equation" r:id="rId3" imgW="2438280" imgH="241200" progId="Equation.3">
                    <p:embed/>
                  </p:oleObj>
                </mc:Choice>
                <mc:Fallback>
                  <p:oleObj name="Equation" r:id="rId3" imgW="2438280" imgH="2412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0838" y="1985963"/>
                          <a:ext cx="5603875"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3" name="Rectangle 12"/>
          <p:cNvSpPr/>
          <p:nvPr/>
        </p:nvSpPr>
        <p:spPr>
          <a:xfrm>
            <a:off x="514350" y="3047155"/>
            <a:ext cx="8324850" cy="830997"/>
          </a:xfrm>
          <a:prstGeom prst="rect">
            <a:avLst/>
          </a:prstGeom>
        </p:spPr>
        <p:txBody>
          <a:bodyPr wrap="square">
            <a:spAutoFit/>
          </a:bodyPr>
          <a:lstStyle/>
          <a:p>
            <a:pPr>
              <a:spcAft>
                <a:spcPts val="1200"/>
              </a:spcAft>
            </a:pPr>
            <a:r>
              <a:rPr lang="en-US" sz="2400" i="1" dirty="0" smtClean="0"/>
              <a:t>Although this number seems large , to place  it into context  note that silicon has  5 x 10 </a:t>
            </a:r>
            <a:r>
              <a:rPr lang="en-US" sz="2400" i="1" baseline="30000" dirty="0" smtClean="0"/>
              <a:t>22</a:t>
            </a:r>
            <a:r>
              <a:rPr lang="en-US" sz="2400" i="1" dirty="0" smtClean="0"/>
              <a:t>  atoms/cm</a:t>
            </a:r>
            <a:r>
              <a:rPr lang="en-US" sz="2400" i="1" baseline="30000" dirty="0" smtClean="0"/>
              <a:t>3</a:t>
            </a:r>
          </a:p>
        </p:txBody>
      </p:sp>
      <p:sp>
        <p:nvSpPr>
          <p:cNvPr id="14" name="Rectangle 13"/>
          <p:cNvSpPr/>
          <p:nvPr/>
        </p:nvSpPr>
        <p:spPr>
          <a:xfrm>
            <a:off x="457200" y="4361515"/>
            <a:ext cx="8305800" cy="830997"/>
          </a:xfrm>
          <a:prstGeom prst="rect">
            <a:avLst/>
          </a:prstGeom>
        </p:spPr>
        <p:txBody>
          <a:bodyPr wrap="square">
            <a:spAutoFit/>
          </a:bodyPr>
          <a:lstStyle/>
          <a:p>
            <a:pPr>
              <a:spcAft>
                <a:spcPts val="1200"/>
              </a:spcAft>
            </a:pPr>
            <a:r>
              <a:rPr lang="en-US" sz="2400" i="1" dirty="0" smtClean="0"/>
              <a:t>Thus at room temperature </a:t>
            </a:r>
            <a:r>
              <a:rPr lang="en-US" sz="2400" i="1" dirty="0" smtClean="0">
                <a:solidFill>
                  <a:srgbClr val="FF0000"/>
                </a:solidFill>
              </a:rPr>
              <a:t>only one </a:t>
            </a:r>
            <a:r>
              <a:rPr lang="en-US" sz="2400" i="1" dirty="0" smtClean="0"/>
              <a:t>in about   5 x 10</a:t>
            </a:r>
            <a:r>
              <a:rPr lang="en-US" sz="2400" i="1" baseline="30000" dirty="0" smtClean="0"/>
              <a:t>12</a:t>
            </a:r>
            <a:r>
              <a:rPr lang="en-US" sz="2400" i="1" dirty="0" smtClean="0"/>
              <a:t>  atoms is ionized and contributing a free electron and a hole</a:t>
            </a:r>
          </a:p>
        </p:txBody>
      </p:sp>
      <p:sp>
        <p:nvSpPr>
          <p:cNvPr id="15" name="Rectangle 14"/>
          <p:cNvSpPr/>
          <p:nvPr/>
        </p:nvSpPr>
        <p:spPr>
          <a:xfrm>
            <a:off x="514350" y="5831113"/>
            <a:ext cx="8077200" cy="830997"/>
          </a:xfrm>
          <a:prstGeom prst="rect">
            <a:avLst/>
          </a:prstGeom>
        </p:spPr>
        <p:txBody>
          <a:bodyPr wrap="square">
            <a:spAutoFit/>
          </a:bodyPr>
          <a:lstStyle/>
          <a:p>
            <a:pPr>
              <a:spcAft>
                <a:spcPts val="1200"/>
              </a:spcAft>
            </a:pPr>
            <a:r>
              <a:rPr lang="en-US" sz="2400" i="1" dirty="0" smtClean="0"/>
              <a:t>It is useful for future purpose' to express the product of the hole and free-electron concentration as</a:t>
            </a:r>
            <a:endParaRPr lang="en-US" sz="2400" dirty="0"/>
          </a:p>
        </p:txBody>
      </p:sp>
      <p:graphicFrame>
        <p:nvGraphicFramePr>
          <p:cNvPr id="57350" name="Object 6"/>
          <p:cNvGraphicFramePr>
            <a:graphicFrameLocks noChangeAspect="1"/>
          </p:cNvGraphicFramePr>
          <p:nvPr>
            <p:extLst>
              <p:ext uri="{D42A27DB-BD31-4B8C-83A1-F6EECF244321}">
                <p14:modId xmlns:p14="http://schemas.microsoft.com/office/powerpoint/2010/main" val="3319277679"/>
              </p:ext>
            </p:extLst>
          </p:nvPr>
        </p:nvGraphicFramePr>
        <p:xfrm>
          <a:off x="6477000" y="6160653"/>
          <a:ext cx="1389927" cy="660559"/>
        </p:xfrm>
        <a:graphic>
          <a:graphicData uri="http://schemas.openxmlformats.org/presentationml/2006/ole">
            <mc:AlternateContent xmlns:mc="http://schemas.openxmlformats.org/markup-compatibility/2006">
              <mc:Choice xmlns:v="urn:schemas-microsoft-com:vml" Requires="v">
                <p:oleObj spid="_x0000_s57544" name="Equation" r:id="rId5" imgW="507960" imgH="241200" progId="Equation.3">
                  <p:embed/>
                </p:oleObj>
              </mc:Choice>
              <mc:Fallback>
                <p:oleObj name="Equation" r:id="rId5" imgW="507960" imgH="241200" progId="Equation.3">
                  <p:embed/>
                  <p:pic>
                    <p:nvPicPr>
                      <p:cNvPr id="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7000" y="6160653"/>
                        <a:ext cx="1389927" cy="660559"/>
                      </a:xfrm>
                      <a:prstGeom prst="rect">
                        <a:avLst/>
                      </a:prstGeom>
                      <a:noFill/>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ox(i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checkerboard(across)">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checkerboard(across)">
                                      <p:cBhvr>
                                        <p:cTn id="17" dur="500"/>
                                        <p:tgtEl>
                                          <p:spTgt spid="15"/>
                                        </p:tgtEl>
                                      </p:cBhvr>
                                    </p:animEffect>
                                  </p:childTnLst>
                                </p:cTn>
                              </p:par>
                              <p:par>
                                <p:cTn id="18" presetID="5" presetClass="entr" presetSubtype="10" fill="hold" nodeType="withEffect">
                                  <p:stCondLst>
                                    <p:cond delay="0"/>
                                  </p:stCondLst>
                                  <p:childTnLst>
                                    <p:set>
                                      <p:cBhvr>
                                        <p:cTn id="19" dur="1" fill="hold">
                                          <p:stCondLst>
                                            <p:cond delay="0"/>
                                          </p:stCondLst>
                                        </p:cTn>
                                        <p:tgtEl>
                                          <p:spTgt spid="57350"/>
                                        </p:tgtEl>
                                        <p:attrNameLst>
                                          <p:attrName>style.visibility</p:attrName>
                                        </p:attrNameLst>
                                      </p:cBhvr>
                                      <p:to>
                                        <p:strVal val="visible"/>
                                      </p:to>
                                    </p:set>
                                    <p:animEffect transition="in" filter="checkerboard(across)">
                                      <p:cBhvr>
                                        <p:cTn id="20" dur="500"/>
                                        <p:tgtEl>
                                          <p:spTgt spid="57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cstate="print"/>
          <a:srcRect t="39240" b="40506"/>
          <a:stretch>
            <a:fillRect/>
          </a:stretch>
        </p:blipFill>
        <p:spPr bwMode="auto">
          <a:xfrm>
            <a:off x="436560" y="4648200"/>
            <a:ext cx="8631240" cy="1219200"/>
          </a:xfrm>
          <a:prstGeom prst="rect">
            <a:avLst/>
          </a:prstGeom>
          <a:noFill/>
          <a:ln w="9525">
            <a:noFill/>
            <a:miter lim="800000"/>
            <a:headEnd/>
            <a:tailEnd/>
          </a:ln>
        </p:spPr>
      </p:pic>
      <p:pic>
        <p:nvPicPr>
          <p:cNvPr id="3" name="Picture 2"/>
          <p:cNvPicPr>
            <a:picLocks noChangeAspect="1" noChangeArrowheads="1"/>
          </p:cNvPicPr>
          <p:nvPr/>
        </p:nvPicPr>
        <p:blipFill>
          <a:blip r:embed="rId2" cstate="print"/>
          <a:srcRect b="66535"/>
          <a:stretch>
            <a:fillRect/>
          </a:stretch>
        </p:blipFill>
        <p:spPr bwMode="auto">
          <a:xfrm>
            <a:off x="463406" y="609600"/>
            <a:ext cx="8631240" cy="2057400"/>
          </a:xfrm>
          <a:prstGeom prst="rect">
            <a:avLst/>
          </a:prstGeom>
          <a:noFill/>
          <a:ln w="9525">
            <a:noFill/>
            <a:miter lim="800000"/>
            <a:headEnd/>
            <a:tailEnd/>
          </a:ln>
        </p:spPr>
      </p:pic>
      <p:pic>
        <p:nvPicPr>
          <p:cNvPr id="4" name="Picture 2"/>
          <p:cNvPicPr>
            <a:picLocks noChangeAspect="1" noChangeArrowheads="1"/>
          </p:cNvPicPr>
          <p:nvPr/>
        </p:nvPicPr>
        <p:blipFill>
          <a:blip r:embed="rId2" cstate="print"/>
          <a:srcRect t="31646" b="60759"/>
          <a:stretch>
            <a:fillRect/>
          </a:stretch>
        </p:blipFill>
        <p:spPr bwMode="auto">
          <a:xfrm>
            <a:off x="457200" y="3276600"/>
            <a:ext cx="8458200" cy="4572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7890"/>
                                        </p:tgtEl>
                                        <p:attrNameLst>
                                          <p:attrName>style.visibility</p:attrName>
                                        </p:attrNameLst>
                                      </p:cBhvr>
                                      <p:to>
                                        <p:strVal val="visible"/>
                                      </p:to>
                                    </p:set>
                                    <p:animEffect transition="in" filter="wipe(down)">
                                      <p:cBhvr>
                                        <p:cTn id="12" dur="500"/>
                                        <p:tgtEl>
                                          <p:spTgt spid="378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cstate="print"/>
          <a:srcRect/>
          <a:stretch>
            <a:fillRect/>
          </a:stretch>
        </p:blipFill>
        <p:spPr bwMode="auto">
          <a:xfrm>
            <a:off x="74951" y="381000"/>
            <a:ext cx="8881672" cy="6019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8" descr="se03F03"/>
          <p:cNvPicPr>
            <a:picLocks noChangeAspect="1" noChangeArrowheads="1"/>
          </p:cNvPicPr>
          <p:nvPr/>
        </p:nvPicPr>
        <p:blipFill>
          <a:blip r:embed="rId3" cstate="print"/>
          <a:srcRect/>
          <a:stretch>
            <a:fillRect/>
          </a:stretch>
        </p:blipFill>
        <p:spPr bwMode="auto">
          <a:xfrm>
            <a:off x="0" y="1990725"/>
            <a:ext cx="6207125" cy="4867275"/>
          </a:xfrm>
          <a:prstGeom prst="rect">
            <a:avLst/>
          </a:prstGeom>
          <a:noFill/>
          <a:ln w="9525">
            <a:noFill/>
            <a:miter lim="800000"/>
            <a:headEnd/>
            <a:tailEnd/>
          </a:ln>
        </p:spPr>
      </p:pic>
      <p:sp>
        <p:nvSpPr>
          <p:cNvPr id="3076" name="Title 5"/>
          <p:cNvSpPr>
            <a:spLocks noGrp="1"/>
          </p:cNvSpPr>
          <p:nvPr>
            <p:ph type="title"/>
          </p:nvPr>
        </p:nvSpPr>
        <p:spPr>
          <a:xfrm>
            <a:off x="0" y="304800"/>
            <a:ext cx="4267200" cy="715963"/>
          </a:xfrm>
        </p:spPr>
        <p:txBody>
          <a:bodyPr/>
          <a:lstStyle/>
          <a:p>
            <a:r>
              <a:rPr lang="en-US" smtClean="0"/>
              <a:t>Doping (N type)</a:t>
            </a:r>
          </a:p>
        </p:txBody>
      </p:sp>
      <p:sp>
        <p:nvSpPr>
          <p:cNvPr id="3077" name="Rectangle 6"/>
          <p:cNvSpPr>
            <a:spLocks noChangeArrowheads="1"/>
          </p:cNvSpPr>
          <p:nvPr/>
        </p:nvSpPr>
        <p:spPr bwMode="auto">
          <a:xfrm>
            <a:off x="4114800" y="1066800"/>
            <a:ext cx="4800600" cy="2185988"/>
          </a:xfrm>
          <a:prstGeom prst="rect">
            <a:avLst/>
          </a:prstGeom>
          <a:noFill/>
          <a:ln w="9525">
            <a:noFill/>
            <a:miter lim="800000"/>
            <a:headEnd/>
            <a:tailEnd/>
          </a:ln>
        </p:spPr>
        <p:txBody>
          <a:bodyPr>
            <a:spAutoFit/>
          </a:bodyPr>
          <a:lstStyle/>
          <a:p>
            <a:pPr marL="341313" indent="-341313" algn="just">
              <a:lnSpc>
                <a:spcPct val="90000"/>
              </a:lnSpc>
              <a:spcAft>
                <a:spcPts val="1200"/>
              </a:spcAft>
              <a:buFont typeface="Wingdings" pitchFamily="2" charset="2"/>
              <a:buChar char="Ø"/>
            </a:pPr>
            <a:r>
              <a:rPr lang="en-US" sz="2000"/>
              <a:t>Impurity atoms are introduced into Si crystal to change its electrical properties.</a:t>
            </a:r>
          </a:p>
          <a:p>
            <a:pPr marL="341313" indent="-341313" algn="just">
              <a:lnSpc>
                <a:spcPct val="90000"/>
              </a:lnSpc>
              <a:spcAft>
                <a:spcPts val="1200"/>
              </a:spcAft>
              <a:buFont typeface="Wingdings" pitchFamily="2" charset="2"/>
              <a:buChar char="Ø"/>
            </a:pPr>
            <a:r>
              <a:rPr lang="en-US" sz="2000"/>
              <a:t>If  P(phosphorous) atoms are injected into the Si crystal, it has more  free electrons, and  becomes type N semiconductor </a:t>
            </a:r>
          </a:p>
        </p:txBody>
      </p:sp>
      <p:graphicFrame>
        <p:nvGraphicFramePr>
          <p:cNvPr id="3074" name="Object 7"/>
          <p:cNvGraphicFramePr>
            <a:graphicFrameLocks noChangeAspect="1"/>
          </p:cNvGraphicFramePr>
          <p:nvPr/>
        </p:nvGraphicFramePr>
        <p:xfrm>
          <a:off x="7162800" y="5562600"/>
          <a:ext cx="1282700" cy="609600"/>
        </p:xfrm>
        <a:graphic>
          <a:graphicData uri="http://schemas.openxmlformats.org/presentationml/2006/ole">
            <mc:AlternateContent xmlns:mc="http://schemas.openxmlformats.org/markup-compatibility/2006">
              <mc:Choice xmlns:v="urn:schemas-microsoft-com:vml" Requires="v">
                <p:oleObj spid="_x0000_s58466" name="Equation" r:id="rId4" imgW="507960" imgH="241200" progId="Equation.3">
                  <p:embed/>
                </p:oleObj>
              </mc:Choice>
              <mc:Fallback>
                <p:oleObj name="Equation" r:id="rId4" imgW="507960" imgH="241200"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2800" y="5562600"/>
                        <a:ext cx="1282700" cy="60960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p:cNvSpPr txBox="1"/>
          <p:nvPr/>
        </p:nvSpPr>
        <p:spPr>
          <a:xfrm>
            <a:off x="6324600" y="3429000"/>
            <a:ext cx="2819400" cy="2032000"/>
          </a:xfrm>
          <a:prstGeom prst="rect">
            <a:avLst/>
          </a:prstGeom>
          <a:solidFill>
            <a:schemeClr val="bg2">
              <a:lumMod val="20000"/>
              <a:lumOff val="80000"/>
            </a:schemeClr>
          </a:solidFill>
        </p:spPr>
        <p:txBody>
          <a:bodyPr>
            <a:spAutoFit/>
          </a:bodyPr>
          <a:lstStyle/>
          <a:p>
            <a:pPr>
              <a:defRPr/>
            </a:pPr>
            <a:r>
              <a:rPr lang="en-US" b="1" i="1" dirty="0">
                <a:solidFill>
                  <a:schemeClr val="accent2"/>
                </a:solidFill>
                <a:latin typeface="Arial" pitchFamily="34" charset="0"/>
              </a:rPr>
              <a:t>Note:    </a:t>
            </a:r>
            <a:r>
              <a:rPr lang="en-US" b="1" i="1" kern="0" dirty="0">
                <a:solidFill>
                  <a:schemeClr val="accent2"/>
                </a:solidFill>
                <a:latin typeface="Arial" pitchFamily="34" charset="0"/>
              </a:rPr>
              <a:t>The product of electron and hole densities is ALWAYS equal to the square of intrinsic electron density regardless of doping levels. </a:t>
            </a:r>
            <a:r>
              <a:rPr lang="en-US" dirty="0">
                <a:solidFill>
                  <a:schemeClr val="accent2"/>
                </a:solidFill>
                <a:latin typeface="Arial" pitchFamily="34" charset="0"/>
              </a:rPr>
              <a:t> </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cstate="print"/>
          <a:srcRect/>
          <a:stretch>
            <a:fillRect/>
          </a:stretch>
        </p:blipFill>
        <p:spPr bwMode="auto">
          <a:xfrm>
            <a:off x="152400" y="395575"/>
            <a:ext cx="8860437" cy="6081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779" name="Text Box 3"/>
          <p:cNvSpPr txBox="1">
            <a:spLocks noChangeArrowheads="1"/>
          </p:cNvSpPr>
          <p:nvPr/>
        </p:nvSpPr>
        <p:spPr bwMode="auto">
          <a:xfrm>
            <a:off x="228600" y="1164134"/>
            <a:ext cx="8763000"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 typeface="Wingdings" panose="05000000000000000000" pitchFamily="2" charset="2"/>
              <a:buNone/>
            </a:pPr>
            <a:r>
              <a:rPr lang="en-US" altLang="en-US" sz="3600" b="1" i="1" dirty="0">
                <a:effectLst>
                  <a:outerShdw blurRad="38100" dist="38100" dir="2700000" algn="tl">
                    <a:srgbClr val="C0C0C0"/>
                  </a:outerShdw>
                </a:effectLst>
                <a:cs typeface="Times New Roman" panose="02020603050405020304" pitchFamily="18" charset="0"/>
              </a:rPr>
              <a:t>Conductors</a:t>
            </a:r>
          </a:p>
          <a:p>
            <a:pPr>
              <a:spcBef>
                <a:spcPct val="50000"/>
              </a:spcBef>
              <a:buFont typeface="Wingdings" panose="05000000000000000000" pitchFamily="2" charset="2"/>
              <a:buChar char="Ø"/>
            </a:pPr>
            <a:r>
              <a:rPr lang="en-US" altLang="en-US" sz="2000" dirty="0" smtClean="0">
                <a:cs typeface="Times New Roman" panose="02020603050405020304" pitchFamily="18" charset="0"/>
              </a:rPr>
              <a:t>Material </a:t>
            </a:r>
            <a:r>
              <a:rPr lang="en-US" altLang="en-US" sz="2000" dirty="0">
                <a:cs typeface="Times New Roman" panose="02020603050405020304" pitchFamily="18" charset="0"/>
              </a:rPr>
              <a:t>that easily conducts electrical current</a:t>
            </a:r>
            <a:r>
              <a:rPr lang="en-US" altLang="en-US" sz="2000" dirty="0" smtClean="0">
                <a:cs typeface="Times New Roman" panose="02020603050405020304" pitchFamily="18" charset="0"/>
              </a:rPr>
              <a:t>.</a:t>
            </a:r>
            <a:endParaRPr lang="en-US" altLang="en-US" sz="2000" dirty="0">
              <a:cs typeface="Times New Roman" panose="02020603050405020304" pitchFamily="18" charset="0"/>
            </a:endParaRPr>
          </a:p>
          <a:p>
            <a:pPr>
              <a:spcBef>
                <a:spcPct val="50000"/>
              </a:spcBef>
              <a:buFont typeface="Wingdings" panose="05000000000000000000" pitchFamily="2" charset="2"/>
              <a:buChar char="Ø"/>
            </a:pPr>
            <a:r>
              <a:rPr lang="en-US" altLang="en-US" sz="2000" dirty="0">
                <a:cs typeface="Times New Roman" panose="02020603050405020304" pitchFamily="18" charset="0"/>
              </a:rPr>
              <a:t>The best conductors are single-element material (copper, silver, </a:t>
            </a:r>
            <a:r>
              <a:rPr lang="en-US" altLang="en-US" sz="2000" dirty="0" smtClean="0">
                <a:cs typeface="Times New Roman" panose="02020603050405020304" pitchFamily="18" charset="0"/>
              </a:rPr>
              <a:t>gold, </a:t>
            </a:r>
            <a:r>
              <a:rPr lang="en-US" altLang="en-US" sz="2000" dirty="0">
                <a:cs typeface="Times New Roman" panose="02020603050405020304" pitchFamily="18" charset="0"/>
              </a:rPr>
              <a:t>aluminum</a:t>
            </a:r>
            <a:r>
              <a:rPr lang="en-US" altLang="en-US" sz="2000" dirty="0" smtClean="0">
                <a:cs typeface="Times New Roman" panose="02020603050405020304" pitchFamily="18" charset="0"/>
              </a:rPr>
              <a:t>)</a:t>
            </a:r>
            <a:endParaRPr lang="en-US" altLang="en-US" sz="2000" dirty="0">
              <a:cs typeface="Times New Roman" panose="02020603050405020304" pitchFamily="18" charset="0"/>
            </a:endParaRPr>
          </a:p>
          <a:p>
            <a:pPr>
              <a:spcBef>
                <a:spcPct val="50000"/>
              </a:spcBef>
              <a:buFont typeface="Wingdings" panose="05000000000000000000" pitchFamily="2" charset="2"/>
              <a:buChar char="Ø"/>
            </a:pPr>
            <a:r>
              <a:rPr lang="en-US" altLang="en-US" sz="2000" dirty="0">
                <a:cs typeface="Times New Roman" panose="02020603050405020304" pitchFamily="18" charset="0"/>
              </a:rPr>
              <a:t> One valence electron </a:t>
            </a:r>
            <a:r>
              <a:rPr lang="en-US" altLang="en-US" sz="2000" i="1" dirty="0">
                <a:solidFill>
                  <a:srgbClr val="FF0000"/>
                </a:solidFill>
                <a:cs typeface="Times New Roman" panose="02020603050405020304" pitchFamily="18" charset="0"/>
              </a:rPr>
              <a:t>very loosely bound </a:t>
            </a:r>
            <a:r>
              <a:rPr lang="en-US" altLang="en-US" sz="2000" dirty="0">
                <a:cs typeface="Times New Roman" panose="02020603050405020304" pitchFamily="18" charset="0"/>
              </a:rPr>
              <a:t>to the atom- free electron</a:t>
            </a:r>
          </a:p>
          <a:p>
            <a:pPr>
              <a:spcBef>
                <a:spcPct val="50000"/>
              </a:spcBef>
              <a:buFont typeface="Wingdings" panose="05000000000000000000" pitchFamily="2" charset="2"/>
              <a:buNone/>
            </a:pPr>
            <a:endParaRPr lang="en-US" altLang="en-US" b="1" i="1" dirty="0">
              <a:effectLst>
                <a:outerShdw blurRad="38100" dist="38100" dir="2700000" algn="tl">
                  <a:srgbClr val="C0C0C0"/>
                </a:outerShdw>
              </a:effectLst>
              <a:cs typeface="Times New Roman" panose="02020603050405020304" pitchFamily="18" charset="0"/>
            </a:endParaRPr>
          </a:p>
          <a:p>
            <a:pPr>
              <a:spcBef>
                <a:spcPct val="50000"/>
              </a:spcBef>
              <a:buFont typeface="Wingdings" panose="05000000000000000000" pitchFamily="2" charset="2"/>
              <a:buNone/>
            </a:pPr>
            <a:endParaRPr lang="en-US" altLang="en-US" b="1" i="1" dirty="0" smtClean="0">
              <a:effectLst>
                <a:outerShdw blurRad="38100" dist="38100" dir="2700000" algn="tl">
                  <a:srgbClr val="C0C0C0"/>
                </a:outerShdw>
              </a:effectLst>
              <a:cs typeface="Times New Roman" panose="02020603050405020304" pitchFamily="18" charset="0"/>
            </a:endParaRPr>
          </a:p>
        </p:txBody>
      </p:sp>
      <p:sp>
        <p:nvSpPr>
          <p:cNvPr id="75780" name="Rectangle 4"/>
          <p:cNvSpPr>
            <a:spLocks noChangeArrowheads="1"/>
          </p:cNvSpPr>
          <p:nvPr/>
        </p:nvSpPr>
        <p:spPr bwMode="auto">
          <a:xfrm>
            <a:off x="1767114" y="0"/>
            <a:ext cx="69342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Times New Roman" panose="02020603050405020304" pitchFamily="18" charset="0"/>
                <a:cs typeface="Arial" panose="020B0604020202020204" pitchFamily="34" charset="0"/>
              </a:defRPr>
            </a:lvl1pPr>
            <a:lvl2pPr algn="ctr">
              <a:defRPr sz="4400">
                <a:solidFill>
                  <a:schemeClr val="tx2"/>
                </a:solidFill>
                <a:latin typeface="Times New Roman" panose="02020603050405020304" pitchFamily="18" charset="0"/>
                <a:cs typeface="Arial" panose="020B0604020202020204" pitchFamily="34" charset="0"/>
              </a:defRPr>
            </a:lvl2pPr>
            <a:lvl3pPr algn="ctr">
              <a:defRPr sz="4400">
                <a:solidFill>
                  <a:schemeClr val="tx2"/>
                </a:solidFill>
                <a:latin typeface="Times New Roman" panose="02020603050405020304" pitchFamily="18" charset="0"/>
                <a:cs typeface="Arial" panose="020B0604020202020204" pitchFamily="34" charset="0"/>
              </a:defRPr>
            </a:lvl3pPr>
            <a:lvl4pPr algn="ctr">
              <a:defRPr sz="4400">
                <a:solidFill>
                  <a:schemeClr val="tx2"/>
                </a:solidFill>
                <a:latin typeface="Times New Roman" panose="02020603050405020304" pitchFamily="18" charset="0"/>
                <a:cs typeface="Arial" panose="020B0604020202020204" pitchFamily="34" charset="0"/>
              </a:defRPr>
            </a:lvl4pPr>
            <a:lvl5pPr algn="ctr">
              <a:defRPr sz="4400">
                <a:solidFill>
                  <a:schemeClr val="tx2"/>
                </a:solidFill>
                <a:latin typeface="Times New Roman" panose="02020603050405020304" pitchFamily="18" charset="0"/>
                <a:cs typeface="Arial" panose="020B0604020202020204" pitchFamily="34" charset="0"/>
              </a:defRPr>
            </a:lvl5pPr>
            <a:lvl6pPr marL="457200" algn="ctr"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6pPr>
            <a:lvl7pPr marL="914400" algn="ctr"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7pPr>
            <a:lvl8pPr marL="1371600" algn="ctr"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8pPr>
            <a:lvl9pPr marL="1828800" algn="ctr"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9pPr>
          </a:lstStyle>
          <a:p>
            <a:pPr algn="l"/>
            <a:r>
              <a:rPr lang="en-US" altLang="en-US" sz="2800" b="1" dirty="0" smtClean="0">
                <a:latin typeface="Garamond" panose="02020404030301010803" pitchFamily="18" charset="0"/>
              </a:rPr>
              <a:t> </a:t>
            </a:r>
            <a:r>
              <a:rPr lang="en-US" altLang="en-US" sz="2800" b="1" dirty="0">
                <a:latin typeface="Garamond" panose="02020404030301010803" pitchFamily="18" charset="0"/>
              </a:rPr>
              <a:t>Semiconductors, Conductors and Insulators</a:t>
            </a:r>
            <a:r>
              <a:rPr lang="en-US" altLang="en-US" sz="2800" b="1" dirty="0">
                <a:effectLst>
                  <a:outerShdw blurRad="38100" dist="38100" dir="2700000" algn="tl">
                    <a:srgbClr val="C0C0C0"/>
                  </a:outerShdw>
                </a:effectLst>
                <a:latin typeface="Garamond" panose="02020404030301010803" pitchFamily="18" charset="0"/>
              </a:rPr>
              <a:t> </a:t>
            </a:r>
          </a:p>
        </p:txBody>
      </p:sp>
      <p:sp>
        <p:nvSpPr>
          <p:cNvPr id="4" name="Pentagon 3"/>
          <p:cNvSpPr/>
          <p:nvPr/>
        </p:nvSpPr>
        <p:spPr>
          <a:xfrm>
            <a:off x="14514" y="0"/>
            <a:ext cx="1752600" cy="6858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I</a:t>
            </a:r>
            <a:r>
              <a:rPr lang="en-US" sz="1600" b="1" dirty="0" smtClean="0">
                <a:solidFill>
                  <a:schemeClr val="tx1"/>
                </a:solidFill>
              </a:rPr>
              <a:t>ntroduction</a:t>
            </a:r>
            <a:endParaRPr lang="en-US" sz="1600" b="1" dirty="0">
              <a:solidFill>
                <a:schemeClr val="tx1"/>
              </a:solidFill>
            </a:endParaRPr>
          </a:p>
        </p:txBody>
      </p:sp>
      <p:pic>
        <p:nvPicPr>
          <p:cNvPr id="5" name="Picture 2" descr="Atomic Structure of Copper | Electronics Tutorial | The Best Electronics  Tutorial Websi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4267200"/>
            <a:ext cx="2058310" cy="20583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Au Gold Element Information: Facts, Properties, Trends, Uses and comparison  - Periodic Table of the Elements | SchoolMyKids"/>
          <p:cNvPicPr>
            <a:picLocks noChangeAspect="1" noChangeArrowheads="1"/>
          </p:cNvPicPr>
          <p:nvPr/>
        </p:nvPicPr>
        <p:blipFill rotWithShape="1">
          <a:blip r:embed="rId4">
            <a:extLst>
              <a:ext uri="{28A0092B-C50C-407E-A947-70E740481C1C}">
                <a14:useLocalDpi xmlns:a14="http://schemas.microsoft.com/office/drawing/2010/main" val="0"/>
              </a:ext>
            </a:extLst>
          </a:blip>
          <a:srcRect l="11111" t="8862" r="8889" b="11138"/>
          <a:stretch/>
        </p:blipFill>
        <p:spPr bwMode="auto">
          <a:xfrm>
            <a:off x="5943600" y="3352800"/>
            <a:ext cx="3200400" cy="32004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Facts About Silver | Live Science"/>
          <p:cNvPicPr>
            <a:picLocks noChangeAspect="1" noChangeArrowheads="1"/>
          </p:cNvPicPr>
          <p:nvPr/>
        </p:nvPicPr>
        <p:blipFill rotWithShape="1">
          <a:blip r:embed="rId5">
            <a:extLst>
              <a:ext uri="{28A0092B-C50C-407E-A947-70E740481C1C}">
                <a14:useLocalDpi xmlns:a14="http://schemas.microsoft.com/office/drawing/2010/main" val="0"/>
              </a:ext>
            </a:extLst>
          </a:blip>
          <a:srcRect r="53633"/>
          <a:stretch/>
        </p:blipFill>
        <p:spPr bwMode="auto">
          <a:xfrm>
            <a:off x="3092610" y="3797380"/>
            <a:ext cx="2344420" cy="252813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903182" y="6444734"/>
            <a:ext cx="723275" cy="369332"/>
          </a:xfrm>
          <a:prstGeom prst="rect">
            <a:avLst/>
          </a:prstGeom>
        </p:spPr>
        <p:txBody>
          <a:bodyPr wrap="none">
            <a:spAutoFit/>
          </a:bodyPr>
          <a:lstStyle/>
          <a:p>
            <a:r>
              <a:rPr lang="en-US" altLang="en-US" dirty="0">
                <a:cs typeface="Times New Roman" panose="02020603050405020304" pitchFamily="18" charset="0"/>
              </a:rPr>
              <a:t>silver</a:t>
            </a:r>
            <a:endParaRPr lang="en-US" dirty="0"/>
          </a:p>
        </p:txBody>
      </p:sp>
      <p:sp>
        <p:nvSpPr>
          <p:cNvPr id="3" name="Rectangle 2"/>
          <p:cNvSpPr/>
          <p:nvPr/>
        </p:nvSpPr>
        <p:spPr>
          <a:xfrm>
            <a:off x="7467600" y="6444734"/>
            <a:ext cx="620683" cy="369332"/>
          </a:xfrm>
          <a:prstGeom prst="rect">
            <a:avLst/>
          </a:prstGeom>
        </p:spPr>
        <p:txBody>
          <a:bodyPr wrap="none">
            <a:spAutoFit/>
          </a:bodyPr>
          <a:lstStyle/>
          <a:p>
            <a:r>
              <a:rPr lang="en-US" altLang="en-US" dirty="0">
                <a:cs typeface="Times New Roman" panose="02020603050405020304" pitchFamily="18" charset="0"/>
              </a:rPr>
              <a:t>gold</a:t>
            </a:r>
            <a:endParaRPr lang="en-US" dirty="0"/>
          </a:p>
        </p:txBody>
      </p:sp>
      <p:sp>
        <p:nvSpPr>
          <p:cNvPr id="8" name="Rectangle 7"/>
          <p:cNvSpPr/>
          <p:nvPr/>
        </p:nvSpPr>
        <p:spPr>
          <a:xfrm>
            <a:off x="1193306" y="6488668"/>
            <a:ext cx="889987" cy="369332"/>
          </a:xfrm>
          <a:prstGeom prst="rect">
            <a:avLst/>
          </a:prstGeom>
        </p:spPr>
        <p:txBody>
          <a:bodyPr wrap="none">
            <a:spAutoFit/>
          </a:bodyPr>
          <a:lstStyle/>
          <a:p>
            <a:r>
              <a:rPr lang="en-US" altLang="en-US" dirty="0">
                <a:cs typeface="Times New Roman" panose="02020603050405020304" pitchFamily="18" charset="0"/>
              </a:rPr>
              <a:t>copper</a:t>
            </a:r>
            <a:endParaRPr lang="en-US" dirty="0"/>
          </a:p>
        </p:txBody>
      </p:sp>
    </p:spTree>
    <p:extLst>
      <p:ext uri="{BB962C8B-B14F-4D97-AF65-F5344CB8AC3E}">
        <p14:creationId xmlns:p14="http://schemas.microsoft.com/office/powerpoint/2010/main" val="2133693047"/>
      </p:ext>
    </p:extLst>
  </p:cSld>
  <p:clrMapOvr>
    <a:masterClrMapping/>
  </p:clrMapOvr>
  <p:transition>
    <p:split orient="vert" dir="in"/>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No 1</a:t>
            </a:r>
            <a:endParaRPr lang="en-US" dirty="0"/>
          </a:p>
        </p:txBody>
      </p:sp>
      <p:pic>
        <p:nvPicPr>
          <p:cNvPr id="44034" name="Picture 2"/>
          <p:cNvPicPr>
            <a:picLocks noGrp="1" noChangeAspect="1" noChangeArrowheads="1"/>
          </p:cNvPicPr>
          <p:nvPr>
            <p:ph idx="1"/>
          </p:nvPr>
        </p:nvPicPr>
        <p:blipFill>
          <a:blip r:embed="rId2" cstate="print"/>
          <a:srcRect/>
          <a:stretch>
            <a:fillRect/>
          </a:stretch>
        </p:blipFill>
        <p:spPr bwMode="auto">
          <a:xfrm>
            <a:off x="1257300" y="1715294"/>
            <a:ext cx="6629400" cy="4295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No 1</a:t>
            </a:r>
            <a:endParaRPr lang="en-US" dirty="0"/>
          </a:p>
        </p:txBody>
      </p:sp>
      <p:sp>
        <p:nvSpPr>
          <p:cNvPr id="3" name="Content Placeholder 2"/>
          <p:cNvSpPr>
            <a:spLocks noGrp="1"/>
          </p:cNvSpPr>
          <p:nvPr>
            <p:ph idx="1"/>
          </p:nvPr>
        </p:nvSpPr>
        <p:spPr/>
        <p:txBody>
          <a:bodyPr/>
          <a:lstStyle/>
          <a:p>
            <a:endParaRPr lang="en-US"/>
          </a:p>
        </p:txBody>
      </p:sp>
      <p:pic>
        <p:nvPicPr>
          <p:cNvPr id="45058" name="Picture 2"/>
          <p:cNvPicPr>
            <a:picLocks noChangeAspect="1" noChangeArrowheads="1"/>
          </p:cNvPicPr>
          <p:nvPr/>
        </p:nvPicPr>
        <p:blipFill>
          <a:blip r:embed="rId2" cstate="print"/>
          <a:srcRect/>
          <a:stretch>
            <a:fillRect/>
          </a:stretch>
        </p:blipFill>
        <p:spPr bwMode="auto">
          <a:xfrm>
            <a:off x="381000" y="1243012"/>
            <a:ext cx="8305800" cy="543071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6082" name="Picture 2"/>
          <p:cNvPicPr>
            <a:picLocks noChangeAspect="1" noChangeArrowheads="1"/>
          </p:cNvPicPr>
          <p:nvPr/>
        </p:nvPicPr>
        <p:blipFill>
          <a:blip r:embed="rId2" cstate="print"/>
          <a:srcRect/>
          <a:stretch>
            <a:fillRect/>
          </a:stretch>
        </p:blipFill>
        <p:spPr bwMode="auto">
          <a:xfrm>
            <a:off x="39349" y="304800"/>
            <a:ext cx="8954749" cy="6172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itle 5"/>
          <p:cNvSpPr>
            <a:spLocks noGrp="1"/>
          </p:cNvSpPr>
          <p:nvPr>
            <p:ph type="title"/>
          </p:nvPr>
        </p:nvSpPr>
        <p:spPr>
          <a:xfrm>
            <a:off x="0" y="304800"/>
            <a:ext cx="4343400" cy="762000"/>
          </a:xfrm>
        </p:spPr>
        <p:txBody>
          <a:bodyPr/>
          <a:lstStyle/>
          <a:p>
            <a:r>
              <a:rPr lang="en-US" smtClean="0"/>
              <a:t>Doping (P type)</a:t>
            </a:r>
          </a:p>
        </p:txBody>
      </p:sp>
      <p:pic>
        <p:nvPicPr>
          <p:cNvPr id="4100" name="Picture 8" descr="se03F04"/>
          <p:cNvPicPr>
            <a:picLocks noChangeAspect="1" noChangeArrowheads="1"/>
          </p:cNvPicPr>
          <p:nvPr/>
        </p:nvPicPr>
        <p:blipFill>
          <a:blip r:embed="rId3" cstate="print"/>
          <a:srcRect/>
          <a:stretch>
            <a:fillRect/>
          </a:stretch>
        </p:blipFill>
        <p:spPr bwMode="auto">
          <a:xfrm>
            <a:off x="3397250" y="2209800"/>
            <a:ext cx="5594350" cy="4343400"/>
          </a:xfrm>
          <a:prstGeom prst="rect">
            <a:avLst/>
          </a:prstGeom>
          <a:noFill/>
          <a:ln w="9525">
            <a:noFill/>
            <a:miter lim="800000"/>
            <a:headEnd/>
            <a:tailEnd/>
          </a:ln>
        </p:spPr>
      </p:pic>
      <p:sp>
        <p:nvSpPr>
          <p:cNvPr id="7" name="Rectangle 3"/>
          <p:cNvSpPr txBox="1">
            <a:spLocks noChangeArrowheads="1"/>
          </p:cNvSpPr>
          <p:nvPr/>
        </p:nvSpPr>
        <p:spPr>
          <a:xfrm>
            <a:off x="228600" y="1219200"/>
            <a:ext cx="6705600" cy="685800"/>
          </a:xfrm>
          <a:prstGeom prst="rect">
            <a:avLst/>
          </a:prstGeom>
          <a:ln/>
        </p:spPr>
        <p:txBody>
          <a:bodyPr/>
          <a:lstStyle/>
          <a:p>
            <a:pPr eaLnBrk="0" hangingPunct="0">
              <a:spcBef>
                <a:spcPct val="20000"/>
              </a:spcBef>
              <a:defRPr/>
            </a:pPr>
            <a:r>
              <a:rPr lang="en-US" sz="2000" kern="0" dirty="0">
                <a:latin typeface="+mn-lt"/>
              </a:rPr>
              <a:t>If Si is doped with B (boron), then it has more holes, or becomes type P semiconductor</a:t>
            </a:r>
          </a:p>
        </p:txBody>
      </p:sp>
      <p:sp>
        <p:nvSpPr>
          <p:cNvPr id="8" name="TextBox 7"/>
          <p:cNvSpPr txBox="1"/>
          <p:nvPr/>
        </p:nvSpPr>
        <p:spPr>
          <a:xfrm>
            <a:off x="0" y="2819400"/>
            <a:ext cx="3200400" cy="1754188"/>
          </a:xfrm>
          <a:prstGeom prst="rect">
            <a:avLst/>
          </a:prstGeom>
          <a:solidFill>
            <a:schemeClr val="bg2">
              <a:lumMod val="20000"/>
              <a:lumOff val="80000"/>
            </a:schemeClr>
          </a:solidFill>
        </p:spPr>
        <p:txBody>
          <a:bodyPr>
            <a:spAutoFit/>
          </a:bodyPr>
          <a:lstStyle/>
          <a:p>
            <a:pPr>
              <a:defRPr/>
            </a:pPr>
            <a:r>
              <a:rPr lang="en-US" b="1" i="1" dirty="0">
                <a:solidFill>
                  <a:schemeClr val="accent2"/>
                </a:solidFill>
                <a:latin typeface="Arial" pitchFamily="34" charset="0"/>
              </a:rPr>
              <a:t>Note:    </a:t>
            </a:r>
            <a:r>
              <a:rPr lang="en-US" b="1" i="1" kern="0" dirty="0">
                <a:solidFill>
                  <a:schemeClr val="accent2"/>
                </a:solidFill>
                <a:latin typeface="Arial" pitchFamily="34" charset="0"/>
              </a:rPr>
              <a:t>The product of electron and hole densities is ALWAYS equal to the square of intrinsic electron density regardless of doping levels. </a:t>
            </a:r>
            <a:r>
              <a:rPr lang="en-US" dirty="0">
                <a:solidFill>
                  <a:schemeClr val="accent2"/>
                </a:solidFill>
                <a:latin typeface="Arial" pitchFamily="34" charset="0"/>
              </a:rPr>
              <a:t> </a:t>
            </a:r>
          </a:p>
        </p:txBody>
      </p:sp>
      <p:graphicFrame>
        <p:nvGraphicFramePr>
          <p:cNvPr id="4098" name="Object 8"/>
          <p:cNvGraphicFramePr>
            <a:graphicFrameLocks noChangeAspect="1"/>
          </p:cNvGraphicFramePr>
          <p:nvPr/>
        </p:nvGraphicFramePr>
        <p:xfrm>
          <a:off x="1066800" y="5029200"/>
          <a:ext cx="1282700" cy="609600"/>
        </p:xfrm>
        <a:graphic>
          <a:graphicData uri="http://schemas.openxmlformats.org/presentationml/2006/ole">
            <mc:AlternateContent xmlns:mc="http://schemas.openxmlformats.org/markup-compatibility/2006">
              <mc:Choice xmlns:v="urn:schemas-microsoft-com:vml" Requires="v">
                <p:oleObj spid="_x0000_s59490" name="Equation" r:id="rId4" imgW="507960" imgH="241200" progId="Equation.3">
                  <p:embed/>
                </p:oleObj>
              </mc:Choice>
              <mc:Fallback>
                <p:oleObj name="Equation" r:id="rId4" imgW="507960" imgH="241200"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5029200"/>
                        <a:ext cx="1282700" cy="60960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2" cstate="print"/>
          <a:srcRect/>
          <a:stretch>
            <a:fillRect/>
          </a:stretch>
        </p:blipFill>
        <p:spPr bwMode="auto">
          <a:xfrm>
            <a:off x="6842" y="304800"/>
            <a:ext cx="9130316" cy="6248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dirty="0" smtClean="0"/>
              <a:t>Example No 2</a:t>
            </a:r>
            <a:endParaRPr lang="en-US" dirty="0"/>
          </a:p>
        </p:txBody>
      </p:sp>
      <p:sp>
        <p:nvSpPr>
          <p:cNvPr id="3" name="Content Placeholder 2"/>
          <p:cNvSpPr>
            <a:spLocks noGrp="1"/>
          </p:cNvSpPr>
          <p:nvPr>
            <p:ph idx="1"/>
          </p:nvPr>
        </p:nvSpPr>
        <p:spPr>
          <a:xfrm>
            <a:off x="457200" y="1066800"/>
            <a:ext cx="3733800" cy="762000"/>
          </a:xfrm>
        </p:spPr>
        <p:txBody>
          <a:bodyPr/>
          <a:lstStyle/>
          <a:p>
            <a:r>
              <a:rPr lang="en-US" dirty="0" smtClean="0"/>
              <a:t>Gallium Doping</a:t>
            </a:r>
            <a:endParaRPr lang="en-US" dirty="0"/>
          </a:p>
        </p:txBody>
      </p:sp>
      <p:pic>
        <p:nvPicPr>
          <p:cNvPr id="50178" name="Picture 2"/>
          <p:cNvPicPr>
            <a:picLocks noChangeAspect="1" noChangeArrowheads="1"/>
          </p:cNvPicPr>
          <p:nvPr/>
        </p:nvPicPr>
        <p:blipFill>
          <a:blip r:embed="rId2" cstate="print"/>
          <a:srcRect/>
          <a:stretch>
            <a:fillRect/>
          </a:stretch>
        </p:blipFill>
        <p:spPr bwMode="auto">
          <a:xfrm>
            <a:off x="597117" y="1600199"/>
            <a:ext cx="7937283" cy="512592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No 2</a:t>
            </a:r>
            <a:endParaRPr lang="en-US" dirty="0"/>
          </a:p>
        </p:txBody>
      </p:sp>
      <p:pic>
        <p:nvPicPr>
          <p:cNvPr id="51202" name="Picture 2"/>
          <p:cNvPicPr>
            <a:picLocks noChangeAspect="1" noChangeArrowheads="1"/>
          </p:cNvPicPr>
          <p:nvPr/>
        </p:nvPicPr>
        <p:blipFill>
          <a:blip r:embed="rId2" cstate="print"/>
          <a:srcRect/>
          <a:stretch>
            <a:fillRect/>
          </a:stretch>
        </p:blipFill>
        <p:spPr bwMode="auto">
          <a:xfrm>
            <a:off x="284292" y="1252537"/>
            <a:ext cx="8478707" cy="557520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2"/>
          <p:cNvPicPr>
            <a:picLocks noChangeAspect="1" noChangeArrowheads="1"/>
          </p:cNvPicPr>
          <p:nvPr/>
        </p:nvPicPr>
        <p:blipFill>
          <a:blip r:embed="rId2" cstate="print"/>
          <a:srcRect/>
          <a:stretch>
            <a:fillRect/>
          </a:stretch>
        </p:blipFill>
        <p:spPr bwMode="auto">
          <a:xfrm>
            <a:off x="301171" y="803954"/>
            <a:ext cx="8560465" cy="2472645"/>
          </a:xfrm>
          <a:prstGeom prst="rect">
            <a:avLst/>
          </a:prstGeom>
          <a:noFill/>
          <a:ln w="9525">
            <a:noFill/>
            <a:miter lim="800000"/>
            <a:headEnd/>
            <a:tailEnd/>
          </a:ln>
        </p:spPr>
      </p:pic>
      <p:pic>
        <p:nvPicPr>
          <p:cNvPr id="113667" name="Picture 3"/>
          <p:cNvPicPr>
            <a:picLocks noChangeAspect="1" noChangeArrowheads="1"/>
          </p:cNvPicPr>
          <p:nvPr/>
        </p:nvPicPr>
        <p:blipFill>
          <a:blip r:embed="rId3" cstate="print"/>
          <a:srcRect/>
          <a:stretch>
            <a:fillRect/>
          </a:stretch>
        </p:blipFill>
        <p:spPr bwMode="auto">
          <a:xfrm>
            <a:off x="304800" y="304800"/>
            <a:ext cx="2409825" cy="371475"/>
          </a:xfrm>
          <a:prstGeom prst="rect">
            <a:avLst/>
          </a:prstGeom>
          <a:noFill/>
          <a:ln w="9525">
            <a:noFill/>
            <a:miter lim="800000"/>
            <a:headEnd/>
            <a:tailEnd/>
          </a:ln>
        </p:spPr>
      </p:pic>
      <p:pic>
        <p:nvPicPr>
          <p:cNvPr id="113668" name="Picture 4"/>
          <p:cNvPicPr>
            <a:picLocks noChangeAspect="1" noChangeArrowheads="1"/>
          </p:cNvPicPr>
          <p:nvPr/>
        </p:nvPicPr>
        <p:blipFill>
          <a:blip r:embed="rId4" cstate="print"/>
          <a:srcRect/>
          <a:stretch>
            <a:fillRect/>
          </a:stretch>
        </p:blipFill>
        <p:spPr bwMode="auto">
          <a:xfrm>
            <a:off x="347662" y="3774168"/>
            <a:ext cx="2324100" cy="342900"/>
          </a:xfrm>
          <a:prstGeom prst="rect">
            <a:avLst/>
          </a:prstGeom>
          <a:noFill/>
          <a:ln w="9525">
            <a:noFill/>
            <a:miter lim="800000"/>
            <a:headEnd/>
            <a:tailEnd/>
          </a:ln>
        </p:spPr>
      </p:pic>
      <p:pic>
        <p:nvPicPr>
          <p:cNvPr id="113669" name="Picture 5"/>
          <p:cNvPicPr>
            <a:picLocks noChangeAspect="1" noChangeArrowheads="1"/>
          </p:cNvPicPr>
          <p:nvPr/>
        </p:nvPicPr>
        <p:blipFill>
          <a:blip r:embed="rId5" cstate="print"/>
          <a:srcRect/>
          <a:stretch>
            <a:fillRect/>
          </a:stretch>
        </p:blipFill>
        <p:spPr bwMode="auto">
          <a:xfrm>
            <a:off x="304800" y="4191000"/>
            <a:ext cx="8556836" cy="2514600"/>
          </a:xfrm>
          <a:prstGeom prst="rect">
            <a:avLst/>
          </a:prstGeom>
          <a:noFill/>
          <a:ln w="9525">
            <a:noFill/>
            <a:miter lim="800000"/>
            <a:headEnd/>
            <a:tailEnd/>
          </a:ln>
        </p:spPr>
      </p:pic>
    </p:spTree>
    <p:extLst>
      <p:ext uri="{BB962C8B-B14F-4D97-AF65-F5344CB8AC3E}">
        <p14:creationId xmlns:p14="http://schemas.microsoft.com/office/powerpoint/2010/main" val="281981276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273050"/>
            <a:ext cx="8153400" cy="717550"/>
          </a:xfrm>
        </p:spPr>
        <p:txBody>
          <a:bodyPr/>
          <a:lstStyle/>
          <a:p>
            <a:pPr algn="ctr"/>
            <a:r>
              <a:rPr lang="en-US" sz="3200" dirty="0" smtClean="0"/>
              <a:t>Semiconductor Current</a:t>
            </a:r>
            <a:r>
              <a:rPr lang="en-US" dirty="0" smtClean="0"/>
              <a:t/>
            </a:r>
            <a:br>
              <a:rPr lang="en-US" dirty="0" smtClean="0"/>
            </a:br>
            <a:endParaRPr lang="en-US" dirty="0"/>
          </a:p>
        </p:txBody>
      </p:sp>
      <p:sp>
        <p:nvSpPr>
          <p:cNvPr id="9" name="Text Placeholder 8"/>
          <p:cNvSpPr>
            <a:spLocks noGrp="1"/>
          </p:cNvSpPr>
          <p:nvPr>
            <p:ph type="body" sz="half" idx="2"/>
          </p:nvPr>
        </p:nvSpPr>
        <p:spPr>
          <a:xfrm>
            <a:off x="304800" y="631825"/>
            <a:ext cx="8458200" cy="2362200"/>
          </a:xfrm>
        </p:spPr>
        <p:txBody>
          <a:bodyPr/>
          <a:lstStyle/>
          <a:p>
            <a:r>
              <a:rPr lang="en-US" sz="2000" dirty="0" smtClean="0"/>
              <a:t>The </a:t>
            </a:r>
            <a:r>
              <a:rPr lang="en-US" sz="2000" dirty="0" smtClean="0">
                <a:hlinkClick r:id="rId2"/>
              </a:rPr>
              <a:t>current</a:t>
            </a:r>
            <a:r>
              <a:rPr lang="en-US" sz="2000" dirty="0" smtClean="0"/>
              <a:t> which will flow in an </a:t>
            </a:r>
            <a:r>
              <a:rPr lang="en-US" sz="2000" dirty="0" smtClean="0">
                <a:hlinkClick r:id="rId2"/>
              </a:rPr>
              <a:t>intrinsic semiconductor</a:t>
            </a:r>
            <a:r>
              <a:rPr lang="en-US" sz="2000" dirty="0" smtClean="0"/>
              <a:t> consists of both </a:t>
            </a:r>
            <a:r>
              <a:rPr lang="en-US" sz="2000" dirty="0" smtClean="0">
                <a:hlinkClick r:id="rId2"/>
              </a:rPr>
              <a:t>electron and hole</a:t>
            </a:r>
            <a:r>
              <a:rPr lang="en-US" sz="2000" dirty="0" smtClean="0"/>
              <a:t> current. That is, the electrons which have been freed from their lattice positions into the </a:t>
            </a:r>
            <a:r>
              <a:rPr lang="en-US" sz="2000" dirty="0" smtClean="0">
                <a:hlinkClick r:id="rId3"/>
              </a:rPr>
              <a:t>conduction band</a:t>
            </a:r>
            <a:r>
              <a:rPr lang="en-US" sz="2000" dirty="0" smtClean="0"/>
              <a:t> can move through the material. </a:t>
            </a:r>
          </a:p>
          <a:p>
            <a:endParaRPr lang="en-US" sz="2000" dirty="0" smtClean="0"/>
          </a:p>
          <a:p>
            <a:r>
              <a:rPr lang="en-US" sz="2000" dirty="0" smtClean="0"/>
              <a:t>In addition, other electrons can hop between lattice positions to fill the vacancies left by the freed electrons. This additional mechanism is called hole conduction because it is as if the holes are migrating across the material in the direction opposite to the free electron movement</a:t>
            </a:r>
            <a:endParaRPr lang="en-US" sz="2000" dirty="0"/>
          </a:p>
        </p:txBody>
      </p:sp>
      <p:pic>
        <p:nvPicPr>
          <p:cNvPr id="44034" name="Picture 2" descr="http://hyperphysics.phy-astr.gsu.edu/hbase/solids/imgsol/intrin2.gif"/>
          <p:cNvPicPr>
            <a:picLocks noChangeAspect="1" noChangeArrowheads="1"/>
          </p:cNvPicPr>
          <p:nvPr/>
        </p:nvPicPr>
        <p:blipFill>
          <a:blip r:embed="rId4" cstate="print"/>
          <a:srcRect/>
          <a:stretch>
            <a:fillRect/>
          </a:stretch>
        </p:blipFill>
        <p:spPr bwMode="auto">
          <a:xfrm>
            <a:off x="1447800" y="3624412"/>
            <a:ext cx="6553200" cy="3233588"/>
          </a:xfrm>
          <a:prstGeom prst="rect">
            <a:avLst/>
          </a:prstGeom>
          <a:noFill/>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457200"/>
            <a:ext cx="8153400" cy="2895600"/>
          </a:xfrm>
        </p:spPr>
        <p:txBody>
          <a:bodyPr/>
          <a:lstStyle/>
          <a:p>
            <a:r>
              <a:rPr lang="en-US" sz="2400" dirty="0" smtClean="0"/>
              <a:t>The application of </a:t>
            </a:r>
            <a:r>
              <a:rPr lang="en-US" sz="2400" dirty="0" smtClean="0">
                <a:hlinkClick r:id="rId2"/>
              </a:rPr>
              <a:t>band theory</a:t>
            </a:r>
            <a:r>
              <a:rPr lang="en-US" sz="2400" dirty="0" smtClean="0"/>
              <a:t> to </a:t>
            </a:r>
            <a:r>
              <a:rPr lang="en-US" sz="2400" dirty="0" smtClean="0">
                <a:hlinkClick r:id="rId3"/>
              </a:rPr>
              <a:t>n-type</a:t>
            </a:r>
            <a:r>
              <a:rPr lang="en-US" sz="2400" dirty="0" smtClean="0"/>
              <a:t> and</a:t>
            </a:r>
            <a:r>
              <a:rPr lang="en-US" sz="2400" dirty="0" smtClean="0">
                <a:hlinkClick r:id="rId3"/>
              </a:rPr>
              <a:t> p-type</a:t>
            </a:r>
            <a:r>
              <a:rPr lang="en-US" sz="2400" dirty="0" smtClean="0"/>
              <a:t> semiconductors shows that </a:t>
            </a:r>
            <a:r>
              <a:rPr lang="en-US" sz="2400" i="1" dirty="0" smtClean="0">
                <a:solidFill>
                  <a:srgbClr val="FF0000"/>
                </a:solidFill>
              </a:rPr>
              <a:t>extra levels have been added by the impurities</a:t>
            </a:r>
            <a:r>
              <a:rPr lang="en-US" sz="2400" dirty="0" smtClean="0"/>
              <a:t>. In n-type material there are electron energy levels near the top of the band gap so that they can be easily excited into the conduction band. In p-type material, extra holes in the band gap allow excitation of valence band electrons, leaving mobile holes in the valence band.</a:t>
            </a:r>
            <a:endParaRPr lang="en-US" sz="2400" dirty="0"/>
          </a:p>
        </p:txBody>
      </p:sp>
      <p:pic>
        <p:nvPicPr>
          <p:cNvPr id="37890" name="Picture 2" descr="http://hyperphysics.phy-astr.gsu.edu/hbase/solids/imgsol/bandop.gif"/>
          <p:cNvPicPr>
            <a:picLocks noChangeAspect="1" noChangeArrowheads="1"/>
          </p:cNvPicPr>
          <p:nvPr/>
        </p:nvPicPr>
        <p:blipFill>
          <a:blip r:embed="rId4" cstate="print"/>
          <a:srcRect/>
          <a:stretch>
            <a:fillRect/>
          </a:stretch>
        </p:blipFill>
        <p:spPr bwMode="auto">
          <a:xfrm>
            <a:off x="1371601" y="3810000"/>
            <a:ext cx="6400800" cy="2438402"/>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r>
              <a:rPr lang="en-US" smtClean="0"/>
              <a:t>Microelectronic Circuits, Sixth Edition</a:t>
            </a:r>
            <a:endParaRPr lang="en-US"/>
          </a:p>
        </p:txBody>
      </p:sp>
      <p:sp>
        <p:nvSpPr>
          <p:cNvPr id="3" name="Footer Placeholder 2"/>
          <p:cNvSpPr>
            <a:spLocks noGrp="1"/>
          </p:cNvSpPr>
          <p:nvPr>
            <p:ph type="ftr" sz="quarter" idx="11"/>
          </p:nvPr>
        </p:nvSpPr>
        <p:spPr/>
        <p:txBody>
          <a:bodyPr/>
          <a:lstStyle/>
          <a:p>
            <a:pPr>
              <a:defRPr/>
            </a:pPr>
            <a:r>
              <a:rPr lang="en-US" smtClean="0"/>
              <a:t> Sedra/Smith                       Copyright © 2010 by Oxford University Press, Inc.</a:t>
            </a:r>
            <a:endParaRPr lang="en-US"/>
          </a:p>
        </p:txBody>
      </p:sp>
      <p:pic>
        <p:nvPicPr>
          <p:cNvPr id="109578" name="Picture 10" descr="How are some materials conductive, while some are not able to conduct  electricity at all? - Quor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028" y="187647"/>
            <a:ext cx="7514772" cy="5837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0897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pPr>
              <a:defRPr/>
            </a:pPr>
            <a:r>
              <a:rPr lang="en-US" smtClean="0"/>
              <a:t>Microelectronic Circuits, Sixth Edition</a:t>
            </a:r>
            <a:endParaRPr lang="en-US"/>
          </a:p>
        </p:txBody>
      </p:sp>
      <p:sp>
        <p:nvSpPr>
          <p:cNvPr id="6" name="Footer Placeholder 5"/>
          <p:cNvSpPr>
            <a:spLocks noGrp="1"/>
          </p:cNvSpPr>
          <p:nvPr>
            <p:ph type="ftr" sz="quarter" idx="11"/>
          </p:nvPr>
        </p:nvSpPr>
        <p:spPr/>
        <p:txBody>
          <a:bodyPr/>
          <a:lstStyle/>
          <a:p>
            <a:pPr>
              <a:defRPr/>
            </a:pPr>
            <a:r>
              <a:rPr lang="en-US" smtClean="0"/>
              <a:t> Sedra/Smith                       Copyright © 2010 by Oxford University Press, Inc.</a:t>
            </a:r>
            <a:endParaRPr lang="en-US"/>
          </a:p>
        </p:txBody>
      </p:sp>
      <p:pic>
        <p:nvPicPr>
          <p:cNvPr id="71682" name="Picture 2" descr="Difference Between Types of Semiconductor | Definition, Examples, Diagra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799" y="533400"/>
            <a:ext cx="8838111"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926653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4343400" y="5105400"/>
            <a:ext cx="3200400" cy="12192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Rounded Rectangle 16"/>
          <p:cNvSpPr/>
          <p:nvPr/>
        </p:nvSpPr>
        <p:spPr>
          <a:xfrm>
            <a:off x="2895600" y="3733800"/>
            <a:ext cx="3352800" cy="1143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127" name="Rectangle 2"/>
          <p:cNvSpPr>
            <a:spLocks noGrp="1" noChangeArrowheads="1"/>
          </p:cNvSpPr>
          <p:nvPr>
            <p:ph type="title"/>
          </p:nvPr>
        </p:nvSpPr>
        <p:spPr/>
        <p:txBody>
          <a:bodyPr/>
          <a:lstStyle/>
          <a:p>
            <a:r>
              <a:rPr lang="en-US" smtClean="0"/>
              <a:t>Electron and Hole Densities</a:t>
            </a:r>
          </a:p>
        </p:txBody>
      </p:sp>
      <p:graphicFrame>
        <p:nvGraphicFramePr>
          <p:cNvPr id="5122" name="Object 2"/>
          <p:cNvGraphicFramePr>
            <a:graphicFrameLocks noChangeAspect="1"/>
          </p:cNvGraphicFramePr>
          <p:nvPr/>
        </p:nvGraphicFramePr>
        <p:xfrm>
          <a:off x="3276600" y="2209800"/>
          <a:ext cx="1003300" cy="477838"/>
        </p:xfrm>
        <a:graphic>
          <a:graphicData uri="http://schemas.openxmlformats.org/presentationml/2006/ole">
            <mc:AlternateContent xmlns:mc="http://schemas.openxmlformats.org/markup-compatibility/2006">
              <mc:Choice xmlns:v="urn:schemas-microsoft-com:vml" Requires="v">
                <p:oleObj spid="_x0000_s5410" name="Equation" r:id="rId3" imgW="533160" imgH="253800" progId="Equation.3">
                  <p:embed/>
                </p:oleObj>
              </mc:Choice>
              <mc:Fallback>
                <p:oleObj name="Equation" r:id="rId3" imgW="533160" imgH="2538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2209800"/>
                        <a:ext cx="1003300" cy="477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3" name="Object 3"/>
          <p:cNvGraphicFramePr>
            <a:graphicFrameLocks noGrp="1" noChangeAspect="1"/>
          </p:cNvGraphicFramePr>
          <p:nvPr>
            <p:ph sz="quarter" idx="2"/>
          </p:nvPr>
        </p:nvGraphicFramePr>
        <p:xfrm>
          <a:off x="5334000" y="3816350"/>
          <a:ext cx="838200" cy="1042988"/>
        </p:xfrm>
        <a:graphic>
          <a:graphicData uri="http://schemas.openxmlformats.org/presentationml/2006/ole">
            <mc:AlternateContent xmlns:mc="http://schemas.openxmlformats.org/markup-compatibility/2006">
              <mc:Choice xmlns:v="urn:schemas-microsoft-com:vml" Requires="v">
                <p:oleObj spid="_x0000_s5411" name="Equation" r:id="rId5" imgW="571252" imgH="710891" progId="Equation.3">
                  <p:embed/>
                </p:oleObj>
              </mc:Choice>
              <mc:Fallback>
                <p:oleObj name="Equation" r:id="rId5" imgW="571252" imgH="710891" progId="Equation.3">
                  <p:embed/>
                  <p:pic>
                    <p:nvPicPr>
                      <p:cNvPr id="0" name="Object 3"/>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0" y="3816350"/>
                        <a:ext cx="838200" cy="104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0000"/>
                            </a:solidFill>
                            <a:miter lim="800000"/>
                            <a:headEnd/>
                            <a:tailEnd/>
                          </a14:hiddenLine>
                        </a:ext>
                      </a:extLst>
                    </p:spPr>
                  </p:pic>
                </p:oleObj>
              </mc:Fallback>
            </mc:AlternateContent>
          </a:graphicData>
        </a:graphic>
      </p:graphicFrame>
      <p:sp>
        <p:nvSpPr>
          <p:cNvPr id="5128" name="Text Box 6"/>
          <p:cNvSpPr txBox="1">
            <a:spLocks noChangeArrowheads="1"/>
          </p:cNvSpPr>
          <p:nvPr/>
        </p:nvSpPr>
        <p:spPr bwMode="auto">
          <a:xfrm>
            <a:off x="4343400" y="4546600"/>
            <a:ext cx="1600200" cy="519113"/>
          </a:xfrm>
          <a:prstGeom prst="rect">
            <a:avLst/>
          </a:prstGeom>
          <a:noFill/>
          <a:ln w="9525">
            <a:noFill/>
            <a:miter lim="800000"/>
            <a:headEnd/>
            <a:tailEnd/>
          </a:ln>
        </p:spPr>
        <p:txBody>
          <a:bodyPr>
            <a:spAutoFit/>
          </a:bodyPr>
          <a:lstStyle/>
          <a:p>
            <a:pPr eaLnBrk="0" hangingPunct="0">
              <a:spcBef>
                <a:spcPct val="50000"/>
              </a:spcBef>
            </a:pPr>
            <a:endParaRPr lang="en-US" sz="2800" b="1">
              <a:solidFill>
                <a:srgbClr val="000000"/>
              </a:solidFill>
            </a:endParaRPr>
          </a:p>
        </p:txBody>
      </p:sp>
      <p:sp>
        <p:nvSpPr>
          <p:cNvPr id="5129" name="Text Box 7"/>
          <p:cNvSpPr txBox="1">
            <a:spLocks noChangeArrowheads="1"/>
          </p:cNvSpPr>
          <p:nvPr/>
        </p:nvSpPr>
        <p:spPr bwMode="auto">
          <a:xfrm>
            <a:off x="2819400" y="3886200"/>
            <a:ext cx="2293938" cy="784225"/>
          </a:xfrm>
          <a:prstGeom prst="rect">
            <a:avLst/>
          </a:prstGeom>
          <a:noFill/>
          <a:ln w="9525">
            <a:noFill/>
            <a:miter lim="800000"/>
            <a:headEnd/>
            <a:tailEnd/>
          </a:ln>
        </p:spPr>
        <p:txBody>
          <a:bodyPr>
            <a:spAutoFit/>
          </a:bodyPr>
          <a:lstStyle/>
          <a:p>
            <a:pPr eaLnBrk="0" hangingPunct="0">
              <a:spcBef>
                <a:spcPct val="50000"/>
              </a:spcBef>
            </a:pPr>
            <a:r>
              <a:rPr lang="en-US">
                <a:solidFill>
                  <a:srgbClr val="000000"/>
                </a:solidFill>
                <a:latin typeface="Times New Roman" pitchFamily="18" charset="0"/>
              </a:rPr>
              <a:t>Majority  Carriers :</a:t>
            </a:r>
          </a:p>
          <a:p>
            <a:pPr eaLnBrk="0" hangingPunct="0">
              <a:spcBef>
                <a:spcPct val="50000"/>
              </a:spcBef>
            </a:pPr>
            <a:r>
              <a:rPr lang="en-US">
                <a:solidFill>
                  <a:srgbClr val="000000"/>
                </a:solidFill>
                <a:latin typeface="Times New Roman" pitchFamily="18" charset="0"/>
              </a:rPr>
              <a:t>Minority Carriers :</a:t>
            </a:r>
            <a:endParaRPr lang="en-US" b="1">
              <a:solidFill>
                <a:srgbClr val="000000"/>
              </a:solidFill>
            </a:endParaRPr>
          </a:p>
        </p:txBody>
      </p:sp>
      <p:sp>
        <p:nvSpPr>
          <p:cNvPr id="5130" name="TextBox 11"/>
          <p:cNvSpPr txBox="1">
            <a:spLocks noChangeArrowheads="1"/>
          </p:cNvSpPr>
          <p:nvPr/>
        </p:nvSpPr>
        <p:spPr bwMode="auto">
          <a:xfrm>
            <a:off x="685800" y="1295400"/>
            <a:ext cx="7924800" cy="800100"/>
          </a:xfrm>
          <a:prstGeom prst="rect">
            <a:avLst/>
          </a:prstGeom>
          <a:noFill/>
          <a:ln w="9525">
            <a:noFill/>
            <a:miter lim="800000"/>
            <a:headEnd/>
            <a:tailEnd/>
          </a:ln>
        </p:spPr>
        <p:txBody>
          <a:bodyPr>
            <a:spAutoFit/>
          </a:bodyPr>
          <a:lstStyle/>
          <a:p>
            <a:pPr>
              <a:spcAft>
                <a:spcPts val="1200"/>
              </a:spcAft>
              <a:buFont typeface="Wingdings" pitchFamily="2" charset="2"/>
              <a:buChar char="Ø"/>
            </a:pPr>
            <a:r>
              <a:rPr lang="en-US"/>
              <a:t>   In p-type material holes are majority and electrons are minority carriers</a:t>
            </a:r>
          </a:p>
          <a:p>
            <a:pPr>
              <a:spcAft>
                <a:spcPts val="1200"/>
              </a:spcAft>
              <a:buFont typeface="Wingdings" pitchFamily="2" charset="2"/>
              <a:buChar char="Ø"/>
            </a:pPr>
            <a:r>
              <a:rPr lang="en-US"/>
              <a:t>   In n-type material electrons are majority and holes are minority carriers</a:t>
            </a:r>
          </a:p>
        </p:txBody>
      </p:sp>
      <p:sp>
        <p:nvSpPr>
          <p:cNvPr id="5131" name="TextBox 12"/>
          <p:cNvSpPr txBox="1">
            <a:spLocks noChangeArrowheads="1"/>
          </p:cNvSpPr>
          <p:nvPr/>
        </p:nvSpPr>
        <p:spPr bwMode="auto">
          <a:xfrm>
            <a:off x="838200" y="2819400"/>
            <a:ext cx="7391400" cy="646113"/>
          </a:xfrm>
          <a:prstGeom prst="rect">
            <a:avLst/>
          </a:prstGeom>
          <a:noFill/>
          <a:ln w="9525">
            <a:noFill/>
            <a:miter lim="800000"/>
            <a:headEnd/>
            <a:tailEnd/>
          </a:ln>
        </p:spPr>
        <p:txBody>
          <a:bodyPr>
            <a:spAutoFit/>
          </a:bodyPr>
          <a:lstStyle/>
          <a:p>
            <a:r>
              <a:rPr lang="en-US"/>
              <a:t>If </a:t>
            </a:r>
            <a:r>
              <a:rPr lang="en-US" i="1">
                <a:latin typeface="Times New Roman" pitchFamily="18" charset="0"/>
                <a:cs typeface="Times New Roman" pitchFamily="18" charset="0"/>
              </a:rPr>
              <a:t>N</a:t>
            </a:r>
            <a:r>
              <a:rPr lang="en-US" i="1" baseline="-25000">
                <a:latin typeface="Times New Roman" pitchFamily="18" charset="0"/>
                <a:cs typeface="Times New Roman" pitchFamily="18" charset="0"/>
              </a:rPr>
              <a:t>A</a:t>
            </a:r>
            <a:r>
              <a:rPr lang="en-US"/>
              <a:t> is number of acceptor atoms and </a:t>
            </a:r>
            <a:r>
              <a:rPr lang="en-US" i="1">
                <a:latin typeface="Times New Roman" pitchFamily="18" charset="0"/>
                <a:cs typeface="Times New Roman" pitchFamily="18" charset="0"/>
              </a:rPr>
              <a:t>N</a:t>
            </a:r>
            <a:r>
              <a:rPr lang="en-US" i="1" baseline="-25000">
                <a:latin typeface="Times New Roman" pitchFamily="18" charset="0"/>
                <a:cs typeface="Times New Roman" pitchFamily="18" charset="0"/>
              </a:rPr>
              <a:t>D</a:t>
            </a:r>
            <a:r>
              <a:rPr lang="en-US"/>
              <a:t> number od donor atoms</a:t>
            </a:r>
          </a:p>
          <a:p>
            <a:endParaRPr lang="en-US"/>
          </a:p>
        </p:txBody>
      </p:sp>
      <p:graphicFrame>
        <p:nvGraphicFramePr>
          <p:cNvPr id="5124" name="Object 4"/>
          <p:cNvGraphicFramePr>
            <a:graphicFrameLocks noGrp="1" noChangeAspect="1"/>
          </p:cNvGraphicFramePr>
          <p:nvPr/>
        </p:nvGraphicFramePr>
        <p:xfrm>
          <a:off x="6575425" y="5181600"/>
          <a:ext cx="1023938" cy="919163"/>
        </p:xfrm>
        <a:graphic>
          <a:graphicData uri="http://schemas.openxmlformats.org/presentationml/2006/ole">
            <mc:AlternateContent xmlns:mc="http://schemas.openxmlformats.org/markup-compatibility/2006">
              <mc:Choice xmlns:v="urn:schemas-microsoft-com:vml" Requires="v">
                <p:oleObj spid="_x0000_s5412" name="Equation" r:id="rId7" imgW="596900" imgH="685800" progId="Equation.3">
                  <p:embed/>
                </p:oleObj>
              </mc:Choice>
              <mc:Fallback>
                <p:oleObj name="Equation" r:id="rId7" imgW="596900" imgH="685800" progId="Equation.3">
                  <p:embed/>
                  <p:pic>
                    <p:nvPicPr>
                      <p:cNvPr id="0" name="Object 4"/>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5425" y="5181600"/>
                        <a:ext cx="1023938" cy="91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0000"/>
                            </a:solidFill>
                            <a:miter lim="800000"/>
                            <a:headEnd/>
                            <a:tailEnd/>
                          </a14:hiddenLine>
                        </a:ext>
                      </a:extLst>
                    </p:spPr>
                  </p:pic>
                </p:oleObj>
              </mc:Fallback>
            </mc:AlternateContent>
          </a:graphicData>
        </a:graphic>
      </p:graphicFrame>
      <p:sp>
        <p:nvSpPr>
          <p:cNvPr id="5132" name="Rectangle 14"/>
          <p:cNvSpPr>
            <a:spLocks noChangeArrowheads="1"/>
          </p:cNvSpPr>
          <p:nvPr/>
        </p:nvSpPr>
        <p:spPr bwMode="auto">
          <a:xfrm>
            <a:off x="4343400" y="5181600"/>
            <a:ext cx="2438400" cy="784225"/>
          </a:xfrm>
          <a:prstGeom prst="rect">
            <a:avLst/>
          </a:prstGeom>
          <a:noFill/>
          <a:ln w="9525">
            <a:noFill/>
            <a:miter lim="800000"/>
            <a:headEnd/>
            <a:tailEnd/>
          </a:ln>
        </p:spPr>
        <p:txBody>
          <a:bodyPr>
            <a:spAutoFit/>
          </a:bodyPr>
          <a:lstStyle/>
          <a:p>
            <a:pPr eaLnBrk="0" hangingPunct="0">
              <a:spcBef>
                <a:spcPct val="50000"/>
              </a:spcBef>
            </a:pPr>
            <a:r>
              <a:rPr lang="en-US">
                <a:solidFill>
                  <a:srgbClr val="000000"/>
                </a:solidFill>
                <a:latin typeface="Times New Roman" pitchFamily="18" charset="0"/>
              </a:rPr>
              <a:t>Majority  Carriers :</a:t>
            </a:r>
          </a:p>
          <a:p>
            <a:pPr eaLnBrk="0" hangingPunct="0">
              <a:spcBef>
                <a:spcPct val="50000"/>
              </a:spcBef>
            </a:pPr>
            <a:r>
              <a:rPr lang="en-US">
                <a:solidFill>
                  <a:srgbClr val="000000"/>
                </a:solidFill>
                <a:latin typeface="Times New Roman" pitchFamily="18" charset="0"/>
              </a:rPr>
              <a:t>Minority Carriers :</a:t>
            </a:r>
          </a:p>
        </p:txBody>
      </p:sp>
      <p:sp>
        <p:nvSpPr>
          <p:cNvPr id="5133" name="Rectangle 15"/>
          <p:cNvSpPr>
            <a:spLocks noChangeArrowheads="1"/>
          </p:cNvSpPr>
          <p:nvPr/>
        </p:nvSpPr>
        <p:spPr bwMode="auto">
          <a:xfrm>
            <a:off x="2286000" y="5486400"/>
            <a:ext cx="1966913" cy="369888"/>
          </a:xfrm>
          <a:prstGeom prst="rect">
            <a:avLst/>
          </a:prstGeom>
          <a:noFill/>
          <a:ln w="9525">
            <a:noFill/>
            <a:miter lim="800000"/>
            <a:headEnd/>
            <a:tailEnd/>
          </a:ln>
        </p:spPr>
        <p:txBody>
          <a:bodyPr wrap="none">
            <a:spAutoFit/>
          </a:bodyPr>
          <a:lstStyle/>
          <a:p>
            <a:r>
              <a:rPr lang="en-US">
                <a:solidFill>
                  <a:schemeClr val="accent2"/>
                </a:solidFill>
              </a:rPr>
              <a:t>In n-type material</a:t>
            </a:r>
          </a:p>
        </p:txBody>
      </p:sp>
      <p:sp>
        <p:nvSpPr>
          <p:cNvPr id="5134" name="Rectangle 18"/>
          <p:cNvSpPr>
            <a:spLocks noChangeArrowheads="1"/>
          </p:cNvSpPr>
          <p:nvPr/>
        </p:nvSpPr>
        <p:spPr bwMode="auto">
          <a:xfrm>
            <a:off x="838200" y="4191000"/>
            <a:ext cx="1966913" cy="369888"/>
          </a:xfrm>
          <a:prstGeom prst="rect">
            <a:avLst/>
          </a:prstGeom>
          <a:noFill/>
          <a:ln w="9525">
            <a:noFill/>
            <a:miter lim="800000"/>
            <a:headEnd/>
            <a:tailEnd/>
          </a:ln>
        </p:spPr>
        <p:txBody>
          <a:bodyPr wrap="none">
            <a:spAutoFit/>
          </a:bodyPr>
          <a:lstStyle/>
          <a:p>
            <a:r>
              <a:rPr lang="en-US">
                <a:solidFill>
                  <a:schemeClr val="accent2"/>
                </a:solidFill>
              </a:rPr>
              <a:t>In p-type material</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Title 6"/>
          <p:cNvSpPr>
            <a:spLocks noGrp="1"/>
          </p:cNvSpPr>
          <p:nvPr>
            <p:ph type="title"/>
          </p:nvPr>
        </p:nvSpPr>
        <p:spPr/>
        <p:txBody>
          <a:bodyPr/>
          <a:lstStyle/>
          <a:p>
            <a:r>
              <a:rPr lang="en-US" smtClean="0"/>
              <a:t>Example 3.2</a:t>
            </a:r>
          </a:p>
        </p:txBody>
      </p:sp>
      <p:sp>
        <p:nvSpPr>
          <p:cNvPr id="6149" name="TextBox 7"/>
          <p:cNvSpPr txBox="1">
            <a:spLocks noChangeArrowheads="1"/>
          </p:cNvSpPr>
          <p:nvPr/>
        </p:nvSpPr>
        <p:spPr bwMode="auto">
          <a:xfrm>
            <a:off x="685800" y="1447800"/>
            <a:ext cx="8077200" cy="708025"/>
          </a:xfrm>
          <a:prstGeom prst="rect">
            <a:avLst/>
          </a:prstGeom>
          <a:noFill/>
          <a:ln w="9525">
            <a:noFill/>
            <a:miter lim="800000"/>
            <a:headEnd/>
            <a:tailEnd/>
          </a:ln>
        </p:spPr>
        <p:txBody>
          <a:bodyPr>
            <a:spAutoFit/>
          </a:bodyPr>
          <a:lstStyle/>
          <a:p>
            <a:r>
              <a:rPr lang="en-US" sz="2000">
                <a:latin typeface="Times New Roman" pitchFamily="18" charset="0"/>
                <a:cs typeface="Times New Roman" pitchFamily="18" charset="0"/>
              </a:rPr>
              <a:t>Consider an n-type silicon for which the dopant concentration </a:t>
            </a:r>
            <a:r>
              <a:rPr lang="en-US" sz="2000" i="1">
                <a:latin typeface="Times New Roman" pitchFamily="18" charset="0"/>
                <a:cs typeface="Times New Roman" pitchFamily="18" charset="0"/>
              </a:rPr>
              <a:t>N</a:t>
            </a:r>
            <a:r>
              <a:rPr lang="en-US" sz="2000" i="1" baseline="-25000">
                <a:latin typeface="Times New Roman" pitchFamily="18" charset="0"/>
                <a:cs typeface="Times New Roman" pitchFamily="18" charset="0"/>
              </a:rPr>
              <a:t>D</a:t>
            </a:r>
            <a:r>
              <a:rPr lang="en-US" sz="2000">
                <a:latin typeface="Times New Roman" pitchFamily="18" charset="0"/>
                <a:cs typeface="Times New Roman" pitchFamily="18" charset="0"/>
              </a:rPr>
              <a:t> = 10</a:t>
            </a:r>
            <a:r>
              <a:rPr lang="en-US" sz="2000" baseline="30000">
                <a:latin typeface="Times New Roman" pitchFamily="18" charset="0"/>
                <a:cs typeface="Times New Roman" pitchFamily="18" charset="0"/>
              </a:rPr>
              <a:t>17</a:t>
            </a:r>
            <a:r>
              <a:rPr lang="en-US" sz="2000">
                <a:latin typeface="Times New Roman" pitchFamily="18" charset="0"/>
                <a:cs typeface="Times New Roman" pitchFamily="18" charset="0"/>
              </a:rPr>
              <a:t>/cm</a:t>
            </a:r>
            <a:r>
              <a:rPr lang="en-US" sz="2000" baseline="30000">
                <a:latin typeface="Times New Roman" pitchFamily="18" charset="0"/>
                <a:cs typeface="Times New Roman" pitchFamily="18" charset="0"/>
              </a:rPr>
              <a:t>3</a:t>
            </a:r>
            <a:r>
              <a:rPr lang="en-US" sz="2000">
                <a:latin typeface="Times New Roman" pitchFamily="18" charset="0"/>
                <a:cs typeface="Times New Roman" pitchFamily="18" charset="0"/>
              </a:rPr>
              <a:t>. Find the electron and hole concentration at </a:t>
            </a:r>
            <a:r>
              <a:rPr lang="en-US" sz="2000" i="1">
                <a:latin typeface="Times New Roman" pitchFamily="18" charset="0"/>
                <a:cs typeface="Times New Roman" pitchFamily="18" charset="0"/>
              </a:rPr>
              <a:t>T</a:t>
            </a:r>
            <a:r>
              <a:rPr lang="en-US" sz="2000">
                <a:latin typeface="Times New Roman" pitchFamily="18" charset="0"/>
                <a:cs typeface="Times New Roman" pitchFamily="18" charset="0"/>
              </a:rPr>
              <a:t> = 300 K.</a:t>
            </a:r>
          </a:p>
        </p:txBody>
      </p:sp>
      <p:graphicFrame>
        <p:nvGraphicFramePr>
          <p:cNvPr id="6146" name="Object 2"/>
          <p:cNvGraphicFramePr>
            <a:graphicFrameLocks noChangeAspect="1"/>
          </p:cNvGraphicFramePr>
          <p:nvPr/>
        </p:nvGraphicFramePr>
        <p:xfrm>
          <a:off x="557213" y="2590800"/>
          <a:ext cx="6948487" cy="484188"/>
        </p:xfrm>
        <a:graphic>
          <a:graphicData uri="http://schemas.openxmlformats.org/presentationml/2006/ole">
            <mc:AlternateContent xmlns:mc="http://schemas.openxmlformats.org/markup-compatibility/2006">
              <mc:Choice xmlns:v="urn:schemas-microsoft-com:vml" Requires="v">
                <p:oleObj spid="_x0000_s6338" name="Equation" r:id="rId3" imgW="3492500" imgH="254000" progId="Equation.3">
                  <p:embed/>
                </p:oleObj>
              </mc:Choice>
              <mc:Fallback>
                <p:oleObj name="Equation" r:id="rId3" imgW="3492500" imgH="2540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213" y="2590800"/>
                        <a:ext cx="6948487" cy="484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7" name="Object 4"/>
          <p:cNvGraphicFramePr>
            <a:graphicFrameLocks noGrp="1" noChangeAspect="1"/>
          </p:cNvGraphicFramePr>
          <p:nvPr/>
        </p:nvGraphicFramePr>
        <p:xfrm>
          <a:off x="3124200" y="3429000"/>
          <a:ext cx="3282950" cy="1462088"/>
        </p:xfrm>
        <a:graphic>
          <a:graphicData uri="http://schemas.openxmlformats.org/presentationml/2006/ole">
            <mc:AlternateContent xmlns:mc="http://schemas.openxmlformats.org/markup-compatibility/2006">
              <mc:Choice xmlns:v="urn:schemas-microsoft-com:vml" Requires="v">
                <p:oleObj spid="_x0000_s6339" name="Equation" r:id="rId5" imgW="1714320" imgH="977760" progId="Equation.3">
                  <p:embed/>
                </p:oleObj>
              </mc:Choice>
              <mc:Fallback>
                <p:oleObj name="Equation" r:id="rId5" imgW="1714320" imgH="977760" progId="Equation.3">
                  <p:embed/>
                  <p:pic>
                    <p:nvPicPr>
                      <p:cNvPr id="0" name="Object 4"/>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4200" y="3429000"/>
                        <a:ext cx="3282950" cy="146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FF0000"/>
                            </a:solidFill>
                            <a:miter lim="800000"/>
                            <a:headEnd/>
                            <a:tailEnd/>
                          </a14:hiddenLine>
                        </a:ext>
                      </a:extLst>
                    </p:spPr>
                  </p:pic>
                </p:oleObj>
              </mc:Fallback>
            </mc:AlternateContent>
          </a:graphicData>
        </a:graphic>
      </p:graphicFrame>
      <p:sp>
        <p:nvSpPr>
          <p:cNvPr id="6150" name="TextBox 6"/>
          <p:cNvSpPr txBox="1">
            <a:spLocks noChangeArrowheads="1"/>
          </p:cNvSpPr>
          <p:nvPr/>
        </p:nvSpPr>
        <p:spPr bwMode="auto">
          <a:xfrm>
            <a:off x="2438400" y="5334000"/>
            <a:ext cx="3657600" cy="400050"/>
          </a:xfrm>
          <a:prstGeom prst="rect">
            <a:avLst/>
          </a:prstGeom>
          <a:solidFill>
            <a:schemeClr val="tx1"/>
          </a:solidFill>
          <a:ln w="9525">
            <a:noFill/>
            <a:miter lim="800000"/>
            <a:headEnd/>
            <a:tailEnd/>
          </a:ln>
        </p:spPr>
        <p:txBody>
          <a:bodyPr>
            <a:spAutoFit/>
          </a:bodyPr>
          <a:lstStyle/>
          <a:p>
            <a:r>
              <a:rPr lang="en-US" sz="2000">
                <a:solidFill>
                  <a:schemeClr val="bg1"/>
                </a:solidFill>
                <a:latin typeface="Times New Roman" pitchFamily="18" charset="0"/>
                <a:cs typeface="Times New Roman" pitchFamily="18" charset="0"/>
              </a:rPr>
              <a:t>Comparison of   </a:t>
            </a:r>
            <a:r>
              <a:rPr lang="en-US" sz="2000" b="1" i="1">
                <a:solidFill>
                  <a:schemeClr val="bg1"/>
                </a:solidFill>
                <a:latin typeface="Times New Roman" pitchFamily="18" charset="0"/>
                <a:cs typeface="Times New Roman" pitchFamily="18" charset="0"/>
              </a:rPr>
              <a:t>n</a:t>
            </a:r>
            <a:r>
              <a:rPr lang="en-US" sz="2000" b="1" i="1" baseline="-25000">
                <a:solidFill>
                  <a:schemeClr val="bg1"/>
                </a:solidFill>
                <a:latin typeface="Times New Roman" pitchFamily="18" charset="0"/>
                <a:cs typeface="Times New Roman" pitchFamily="18" charset="0"/>
              </a:rPr>
              <a:t>n</a:t>
            </a:r>
            <a:r>
              <a:rPr lang="en-US" sz="2000" b="1" i="1">
                <a:solidFill>
                  <a:schemeClr val="bg1"/>
                </a:solidFill>
                <a:latin typeface="Times New Roman" pitchFamily="18" charset="0"/>
                <a:cs typeface="Times New Roman" pitchFamily="18" charset="0"/>
              </a:rPr>
              <a:t>,  n</a:t>
            </a:r>
            <a:r>
              <a:rPr lang="en-US" sz="2000" b="1" i="1" baseline="-25000">
                <a:solidFill>
                  <a:schemeClr val="bg1"/>
                </a:solidFill>
                <a:latin typeface="Times New Roman" pitchFamily="18" charset="0"/>
                <a:cs typeface="Times New Roman" pitchFamily="18" charset="0"/>
              </a:rPr>
              <a:t>i</a:t>
            </a:r>
            <a:r>
              <a:rPr lang="en-US" sz="2000" b="1" i="1">
                <a:solidFill>
                  <a:schemeClr val="bg1"/>
                </a:solidFill>
                <a:latin typeface="Times New Roman" pitchFamily="18" charset="0"/>
                <a:cs typeface="Times New Roman" pitchFamily="18" charset="0"/>
              </a:rPr>
              <a:t>  </a:t>
            </a:r>
            <a:r>
              <a:rPr lang="en-US" sz="2000">
                <a:solidFill>
                  <a:schemeClr val="bg1"/>
                </a:solidFill>
                <a:latin typeface="Times New Roman" pitchFamily="18" charset="0"/>
                <a:cs typeface="Times New Roman" pitchFamily="18" charset="0"/>
              </a:rPr>
              <a:t>and  </a:t>
            </a:r>
            <a:r>
              <a:rPr lang="en-US" sz="2000" b="1" i="1">
                <a:solidFill>
                  <a:schemeClr val="bg1"/>
                </a:solidFill>
                <a:latin typeface="Times New Roman" pitchFamily="18" charset="0"/>
                <a:cs typeface="Times New Roman" pitchFamily="18" charset="0"/>
              </a:rPr>
              <a:t>p</a:t>
            </a:r>
            <a:r>
              <a:rPr lang="en-US" sz="2000" b="1" i="1" baseline="-25000">
                <a:solidFill>
                  <a:schemeClr val="bg1"/>
                </a:solidFill>
                <a:latin typeface="Times New Roman" pitchFamily="18" charset="0"/>
                <a:cs typeface="Times New Roman" pitchFamily="18" charset="0"/>
              </a:rPr>
              <a:t>n</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5"/>
          <p:cNvSpPr>
            <a:spLocks noGrp="1"/>
          </p:cNvSpPr>
          <p:nvPr>
            <p:ph type="title"/>
          </p:nvPr>
        </p:nvSpPr>
        <p:spPr/>
        <p:txBody>
          <a:bodyPr/>
          <a:lstStyle/>
          <a:p>
            <a:r>
              <a:rPr lang="en-US" smtClean="0"/>
              <a:t>Current Flow in Semiconductors</a:t>
            </a:r>
          </a:p>
        </p:txBody>
      </p:sp>
      <p:sp>
        <p:nvSpPr>
          <p:cNvPr id="20483" name="TextBox 6"/>
          <p:cNvSpPr txBox="1">
            <a:spLocks noChangeArrowheads="1"/>
          </p:cNvSpPr>
          <p:nvPr/>
        </p:nvSpPr>
        <p:spPr bwMode="auto">
          <a:xfrm>
            <a:off x="1524000" y="1905000"/>
            <a:ext cx="5943600" cy="2000250"/>
          </a:xfrm>
          <a:prstGeom prst="rect">
            <a:avLst/>
          </a:prstGeom>
          <a:noFill/>
          <a:ln w="9525">
            <a:noFill/>
            <a:miter lim="800000"/>
            <a:headEnd/>
            <a:tailEnd/>
          </a:ln>
        </p:spPr>
        <p:txBody>
          <a:bodyPr>
            <a:spAutoFit/>
          </a:bodyPr>
          <a:lstStyle/>
          <a:p>
            <a:pPr algn="ctr"/>
            <a:r>
              <a:rPr lang="en-US" sz="2800"/>
              <a:t>Two different mechanism for current flow are:</a:t>
            </a:r>
          </a:p>
          <a:p>
            <a:endParaRPr lang="en-US" sz="2800"/>
          </a:p>
          <a:p>
            <a:pPr algn="ctr"/>
            <a:r>
              <a:rPr lang="en-US" sz="4000">
                <a:solidFill>
                  <a:srgbClr val="C00000"/>
                </a:solidFill>
              </a:rPr>
              <a:t>Drift</a:t>
            </a:r>
            <a:r>
              <a:rPr lang="en-US" sz="4000"/>
              <a:t>     and    </a:t>
            </a:r>
            <a:r>
              <a:rPr lang="en-US" sz="4000">
                <a:solidFill>
                  <a:srgbClr val="C00000"/>
                </a:solidFill>
              </a:rPr>
              <a:t>Diffusion</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itle 5"/>
          <p:cNvSpPr>
            <a:spLocks noGrp="1"/>
          </p:cNvSpPr>
          <p:nvPr>
            <p:ph type="title"/>
          </p:nvPr>
        </p:nvSpPr>
        <p:spPr/>
        <p:txBody>
          <a:bodyPr/>
          <a:lstStyle/>
          <a:p>
            <a:r>
              <a:rPr lang="en-US" smtClean="0"/>
              <a:t>The Drift Current</a:t>
            </a:r>
          </a:p>
        </p:txBody>
      </p:sp>
      <p:pic>
        <p:nvPicPr>
          <p:cNvPr id="7172" name="Picture 8" descr="se03F05"/>
          <p:cNvPicPr>
            <a:picLocks noChangeAspect="1" noChangeArrowheads="1"/>
          </p:cNvPicPr>
          <p:nvPr/>
        </p:nvPicPr>
        <p:blipFill>
          <a:blip r:embed="rId3" cstate="print"/>
          <a:srcRect/>
          <a:stretch>
            <a:fillRect/>
          </a:stretch>
        </p:blipFill>
        <p:spPr bwMode="auto">
          <a:xfrm>
            <a:off x="4572000" y="1143000"/>
            <a:ext cx="4267200" cy="2822575"/>
          </a:xfrm>
          <a:prstGeom prst="rect">
            <a:avLst/>
          </a:prstGeom>
          <a:noFill/>
          <a:ln w="9525">
            <a:noFill/>
            <a:miter lim="800000"/>
            <a:headEnd/>
            <a:tailEnd/>
          </a:ln>
        </p:spPr>
      </p:pic>
      <p:sp>
        <p:nvSpPr>
          <p:cNvPr id="8" name="Rectangle 3"/>
          <p:cNvSpPr txBox="1">
            <a:spLocks noChangeArrowheads="1"/>
          </p:cNvSpPr>
          <p:nvPr/>
        </p:nvSpPr>
        <p:spPr>
          <a:xfrm>
            <a:off x="1" y="1447800"/>
            <a:ext cx="4506912" cy="4648200"/>
          </a:xfrm>
          <a:prstGeom prst="rect">
            <a:avLst/>
          </a:prstGeom>
          <a:ln/>
        </p:spPr>
        <p:txBody>
          <a:bodyPr/>
          <a:lstStyle/>
          <a:p>
            <a:pPr marL="341313" indent="-341313" eaLnBrk="0" hangingPunct="0">
              <a:spcBef>
                <a:spcPts val="0"/>
              </a:spcBef>
              <a:spcAft>
                <a:spcPts val="1200"/>
              </a:spcAft>
              <a:buFont typeface="Wingdings" pitchFamily="2" charset="2"/>
              <a:buChar char="Ø"/>
              <a:defRPr/>
            </a:pPr>
            <a:r>
              <a:rPr lang="en-US" sz="2000" kern="0" dirty="0">
                <a:latin typeface="+mn-lt"/>
              </a:rPr>
              <a:t>The process in which charge particles move because of an electric field is called drift.  </a:t>
            </a:r>
          </a:p>
          <a:p>
            <a:pPr marL="341313" indent="-341313">
              <a:spcAft>
                <a:spcPts val="1200"/>
              </a:spcAft>
              <a:buFont typeface="Wingdings" pitchFamily="2" charset="2"/>
              <a:buChar char="Ø"/>
              <a:defRPr/>
            </a:pPr>
            <a:r>
              <a:rPr lang="en-US" sz="2000" dirty="0">
                <a:latin typeface="Arial" pitchFamily="34" charset="0"/>
              </a:rPr>
              <a:t> An electric field </a:t>
            </a:r>
            <a:r>
              <a:rPr lang="en-US" sz="2000" i="1" dirty="0">
                <a:latin typeface="Arial" pitchFamily="34" charset="0"/>
              </a:rPr>
              <a:t>E</a:t>
            </a:r>
            <a:r>
              <a:rPr lang="en-US" sz="2000" dirty="0">
                <a:latin typeface="Arial" pitchFamily="34" charset="0"/>
              </a:rPr>
              <a:t> causes the holes to drift in the direction of </a:t>
            </a:r>
            <a:r>
              <a:rPr lang="en-US" sz="2000" i="1" dirty="0">
                <a:latin typeface="Arial" pitchFamily="34" charset="0"/>
              </a:rPr>
              <a:t>E</a:t>
            </a:r>
            <a:r>
              <a:rPr lang="en-US" sz="2000" dirty="0">
                <a:latin typeface="Arial" pitchFamily="34" charset="0"/>
              </a:rPr>
              <a:t> and the free electrons to drift in the opposite direction. </a:t>
            </a:r>
          </a:p>
          <a:p>
            <a:pPr marL="341313" indent="-341313">
              <a:spcAft>
                <a:spcPts val="1200"/>
              </a:spcAft>
              <a:buFont typeface="Wingdings" pitchFamily="2" charset="2"/>
              <a:buChar char="Ø"/>
              <a:defRPr/>
            </a:pPr>
            <a:r>
              <a:rPr lang="en-US" sz="2000" dirty="0">
                <a:latin typeface="Arial" pitchFamily="34" charset="0"/>
              </a:rPr>
              <a:t>Both the hole and electron drift currents are </a:t>
            </a:r>
            <a:r>
              <a:rPr lang="en-US" sz="2000" dirty="0" smtClean="0">
                <a:latin typeface="Arial" pitchFamily="34" charset="0"/>
              </a:rPr>
              <a:t>shown </a:t>
            </a:r>
            <a:r>
              <a:rPr lang="en-US" sz="2000" dirty="0" err="1" smtClean="0">
                <a:latin typeface="Arial" pitchFamily="34" charset="0"/>
              </a:rPr>
              <a:t>wrt</a:t>
            </a:r>
            <a:r>
              <a:rPr lang="en-US" sz="2000" dirty="0" smtClean="0">
                <a:latin typeface="Arial" pitchFamily="34" charset="0"/>
              </a:rPr>
              <a:t> the </a:t>
            </a:r>
            <a:r>
              <a:rPr lang="en-US" sz="2000" dirty="0">
                <a:latin typeface="Arial" pitchFamily="34" charset="0"/>
              </a:rPr>
              <a:t>direction of </a:t>
            </a:r>
            <a:r>
              <a:rPr lang="en-US" sz="2000" i="1" dirty="0">
                <a:latin typeface="Arial" pitchFamily="34" charset="0"/>
              </a:rPr>
              <a:t>E</a:t>
            </a:r>
            <a:r>
              <a:rPr lang="en-US" sz="2000" dirty="0" smtClean="0">
                <a:latin typeface="Arial" pitchFamily="34" charset="0"/>
              </a:rPr>
              <a:t>.</a:t>
            </a:r>
            <a:endParaRPr lang="en-US" sz="2000" kern="0" dirty="0">
              <a:latin typeface="+mn-lt"/>
            </a:endParaRPr>
          </a:p>
        </p:txBody>
      </p:sp>
      <p:grpSp>
        <p:nvGrpSpPr>
          <p:cNvPr id="3" name="Group 2"/>
          <p:cNvGrpSpPr/>
          <p:nvPr/>
        </p:nvGrpSpPr>
        <p:grpSpPr>
          <a:xfrm>
            <a:off x="1" y="5257800"/>
            <a:ext cx="8977084" cy="1447800"/>
            <a:chOff x="1" y="5257800"/>
            <a:chExt cx="8977084" cy="1447800"/>
          </a:xfrm>
        </p:grpSpPr>
        <p:grpSp>
          <p:nvGrpSpPr>
            <p:cNvPr id="7174" name="Group 10"/>
            <p:cNvGrpSpPr>
              <a:grpSpLocks/>
            </p:cNvGrpSpPr>
            <p:nvPr/>
          </p:nvGrpSpPr>
          <p:grpSpPr bwMode="auto">
            <a:xfrm>
              <a:off x="4495800" y="5257800"/>
              <a:ext cx="2209800" cy="1447800"/>
              <a:chOff x="4953000" y="4495800"/>
              <a:chExt cx="2209800" cy="1447800"/>
            </a:xfrm>
          </p:grpSpPr>
          <p:sp>
            <p:nvSpPr>
              <p:cNvPr id="7176" name="AutoShape 6"/>
              <p:cNvSpPr>
                <a:spLocks noChangeArrowheads="1"/>
              </p:cNvSpPr>
              <p:nvPr/>
            </p:nvSpPr>
            <p:spPr bwMode="auto">
              <a:xfrm>
                <a:off x="4953000" y="4495800"/>
                <a:ext cx="2209800" cy="1447800"/>
              </a:xfrm>
              <a:prstGeom prst="roundRect">
                <a:avLst>
                  <a:gd name="adj" fmla="val 16667"/>
                </a:avLst>
              </a:prstGeom>
              <a:solidFill>
                <a:schemeClr val="accent1"/>
              </a:solidFill>
              <a:ln w="9525">
                <a:solidFill>
                  <a:schemeClr val="tx1"/>
                </a:solidFill>
                <a:round/>
                <a:headEnd/>
                <a:tailEnd/>
              </a:ln>
            </p:spPr>
            <p:txBody>
              <a:bodyPr wrap="none" anchor="ctr"/>
              <a:lstStyle/>
              <a:p>
                <a:pPr algn="ctr"/>
                <a:endParaRPr lang="en-US" sz="2400">
                  <a:solidFill>
                    <a:srgbClr val="000000"/>
                  </a:solidFill>
                  <a:latin typeface="Times New Roman" pitchFamily="18" charset="0"/>
                </a:endParaRPr>
              </a:p>
            </p:txBody>
          </p:sp>
          <p:graphicFrame>
            <p:nvGraphicFramePr>
              <p:cNvPr id="7170" name="Object 6"/>
              <p:cNvGraphicFramePr>
                <a:graphicFrameLocks noChangeAspect="1"/>
              </p:cNvGraphicFramePr>
              <p:nvPr/>
            </p:nvGraphicFramePr>
            <p:xfrm>
              <a:off x="5040313" y="4746625"/>
              <a:ext cx="2036762" cy="950913"/>
            </p:xfrm>
            <a:graphic>
              <a:graphicData uri="http://schemas.openxmlformats.org/presentationml/2006/ole">
                <mc:AlternateContent xmlns:mc="http://schemas.openxmlformats.org/markup-compatibility/2006">
                  <mc:Choice xmlns:v="urn:schemas-microsoft-com:vml" Requires="v">
                    <p:oleObj spid="_x0000_s7267" name="Equation" r:id="rId4" imgW="888614" imgH="482391" progId="Equation.3">
                      <p:embed/>
                    </p:oleObj>
                  </mc:Choice>
                  <mc:Fallback>
                    <p:oleObj name="Equation" r:id="rId4" imgW="888614" imgH="482391"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0313" y="4746625"/>
                            <a:ext cx="2036762" cy="950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7175" name="TextBox 11"/>
            <p:cNvSpPr txBox="1">
              <a:spLocks noChangeArrowheads="1"/>
            </p:cNvSpPr>
            <p:nvPr/>
          </p:nvSpPr>
          <p:spPr bwMode="auto">
            <a:xfrm>
              <a:off x="6995885" y="5286829"/>
              <a:ext cx="1981200" cy="1323975"/>
            </a:xfrm>
            <a:prstGeom prst="rect">
              <a:avLst/>
            </a:prstGeom>
            <a:solidFill>
              <a:srgbClr val="FFFF00"/>
            </a:solidFill>
            <a:ln w="9525">
              <a:noFill/>
              <a:miter lim="800000"/>
              <a:headEnd/>
              <a:tailEnd/>
            </a:ln>
          </p:spPr>
          <p:txBody>
            <a:bodyPr>
              <a:spAutoFit/>
            </a:bodyPr>
            <a:lstStyle/>
            <a:p>
              <a:r>
                <a:rPr lang="en-US" sz="2000" b="1" i="1" dirty="0">
                  <a:latin typeface="Times New Roman" pitchFamily="18" charset="0"/>
                  <a:cs typeface="Times New Roman" pitchFamily="18" charset="0"/>
                </a:rPr>
                <a:t>µ</a:t>
              </a:r>
              <a:r>
                <a:rPr lang="en-US" sz="2000" b="1" i="1" baseline="-25000" dirty="0">
                  <a:latin typeface="Times New Roman" pitchFamily="18" charset="0"/>
                  <a:cs typeface="Times New Roman" pitchFamily="18" charset="0"/>
                </a:rPr>
                <a:t>p</a:t>
              </a:r>
              <a:r>
                <a:rPr lang="en-US" sz="2000" b="1" i="1" dirty="0">
                  <a:latin typeface="Times New Roman" pitchFamily="18" charset="0"/>
                  <a:cs typeface="Times New Roman" pitchFamily="18" charset="0"/>
                </a:rPr>
                <a:t> and µ</a:t>
              </a:r>
              <a:r>
                <a:rPr lang="en-US" sz="2000" b="1" i="1" baseline="-25000" dirty="0">
                  <a:latin typeface="Times New Roman" pitchFamily="18" charset="0"/>
                  <a:cs typeface="Times New Roman" pitchFamily="18" charset="0"/>
                </a:rPr>
                <a:t>n</a:t>
              </a:r>
              <a:r>
                <a:rPr lang="en-US" sz="2000" b="1" i="1" dirty="0">
                  <a:latin typeface="Times New Roman" pitchFamily="18" charset="0"/>
                  <a:cs typeface="Times New Roman" pitchFamily="18" charset="0"/>
                </a:rPr>
                <a:t> are respectively hole and electron  mobility</a:t>
              </a:r>
            </a:p>
          </p:txBody>
        </p:sp>
        <p:sp>
          <p:nvSpPr>
            <p:cNvPr id="2" name="Rectangle 1"/>
            <p:cNvSpPr/>
            <p:nvPr/>
          </p:nvSpPr>
          <p:spPr>
            <a:xfrm>
              <a:off x="1" y="5257800"/>
              <a:ext cx="4038599" cy="923330"/>
            </a:xfrm>
            <a:prstGeom prst="rect">
              <a:avLst/>
            </a:prstGeom>
          </p:spPr>
          <p:txBody>
            <a:bodyPr wrap="square">
              <a:spAutoFit/>
            </a:bodyPr>
            <a:lstStyle/>
            <a:p>
              <a:pPr marL="341313" indent="-341313" eaLnBrk="0" hangingPunct="0">
                <a:spcBef>
                  <a:spcPct val="20000"/>
                </a:spcBef>
                <a:buFont typeface="Wingdings" pitchFamily="2" charset="2"/>
                <a:buChar char="Ø"/>
                <a:defRPr/>
              </a:pPr>
              <a:r>
                <a:rPr lang="en-US" b="1" kern="0" dirty="0"/>
                <a:t>Charge particles will move at a velocity  that is proportional to the electric field.</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itle 5"/>
          <p:cNvSpPr>
            <a:spLocks noGrp="1"/>
          </p:cNvSpPr>
          <p:nvPr>
            <p:ph type="title"/>
          </p:nvPr>
        </p:nvSpPr>
        <p:spPr/>
        <p:txBody>
          <a:bodyPr/>
          <a:lstStyle/>
          <a:p>
            <a:r>
              <a:rPr lang="en-US" smtClean="0"/>
              <a:t>The Drift Current</a:t>
            </a:r>
          </a:p>
        </p:txBody>
      </p:sp>
      <p:pic>
        <p:nvPicPr>
          <p:cNvPr id="8196" name="Picture 8" descr="se03F05"/>
          <p:cNvPicPr>
            <a:picLocks noChangeAspect="1" noChangeArrowheads="1"/>
          </p:cNvPicPr>
          <p:nvPr/>
        </p:nvPicPr>
        <p:blipFill>
          <a:blip r:embed="rId3" cstate="print"/>
          <a:srcRect/>
          <a:stretch>
            <a:fillRect/>
          </a:stretch>
        </p:blipFill>
        <p:spPr bwMode="auto">
          <a:xfrm>
            <a:off x="4572000" y="1143000"/>
            <a:ext cx="4267200" cy="2822575"/>
          </a:xfrm>
          <a:prstGeom prst="rect">
            <a:avLst/>
          </a:prstGeom>
          <a:noFill/>
          <a:ln w="9525">
            <a:noFill/>
            <a:miter lim="800000"/>
            <a:headEnd/>
            <a:tailEnd/>
          </a:ln>
        </p:spPr>
      </p:pic>
      <p:sp>
        <p:nvSpPr>
          <p:cNvPr id="8197" name="TextBox 11"/>
          <p:cNvSpPr txBox="1">
            <a:spLocks noChangeArrowheads="1"/>
          </p:cNvSpPr>
          <p:nvPr/>
        </p:nvSpPr>
        <p:spPr bwMode="auto">
          <a:xfrm>
            <a:off x="762000" y="3505200"/>
            <a:ext cx="2971800" cy="1354138"/>
          </a:xfrm>
          <a:prstGeom prst="rect">
            <a:avLst/>
          </a:prstGeom>
          <a:solidFill>
            <a:schemeClr val="bg1"/>
          </a:solidFill>
          <a:ln w="9525">
            <a:noFill/>
            <a:miter lim="800000"/>
            <a:headEnd/>
            <a:tailEnd/>
          </a:ln>
        </p:spPr>
        <p:txBody>
          <a:bodyPr>
            <a:spAutoFit/>
          </a:bodyPr>
          <a:lstStyle/>
          <a:p>
            <a:pPr>
              <a:spcAft>
                <a:spcPts val="600"/>
              </a:spcAft>
            </a:pPr>
            <a:r>
              <a:rPr lang="en-US" sz="2400" i="1">
                <a:latin typeface="Times New Roman" pitchFamily="18" charset="0"/>
                <a:cs typeface="Times New Roman" pitchFamily="18" charset="0"/>
              </a:rPr>
              <a:t>For intrinsic silicon </a:t>
            </a:r>
          </a:p>
          <a:p>
            <a:pPr>
              <a:spcAft>
                <a:spcPts val="600"/>
              </a:spcAft>
            </a:pPr>
            <a:r>
              <a:rPr lang="en-US" sz="2400" i="1">
                <a:latin typeface="Times New Roman" pitchFamily="18" charset="0"/>
                <a:cs typeface="Times New Roman" pitchFamily="18" charset="0"/>
              </a:rPr>
              <a:t> µ</a:t>
            </a:r>
            <a:r>
              <a:rPr lang="en-US" sz="2400" i="1" baseline="-25000">
                <a:latin typeface="Times New Roman" pitchFamily="18" charset="0"/>
                <a:cs typeface="Times New Roman" pitchFamily="18" charset="0"/>
              </a:rPr>
              <a:t>p</a:t>
            </a:r>
            <a:r>
              <a:rPr lang="en-US" sz="2400" i="1">
                <a:latin typeface="Times New Roman" pitchFamily="18" charset="0"/>
                <a:cs typeface="Times New Roman" pitchFamily="18" charset="0"/>
              </a:rPr>
              <a:t> = 480 cm</a:t>
            </a:r>
            <a:r>
              <a:rPr lang="en-US" sz="2400" i="1" baseline="30000">
                <a:latin typeface="Times New Roman" pitchFamily="18" charset="0"/>
                <a:cs typeface="Times New Roman" pitchFamily="18" charset="0"/>
              </a:rPr>
              <a:t>2</a:t>
            </a:r>
            <a:r>
              <a:rPr lang="en-US" sz="2400" i="1">
                <a:latin typeface="Times New Roman" pitchFamily="18" charset="0"/>
                <a:cs typeface="Times New Roman" pitchFamily="18" charset="0"/>
              </a:rPr>
              <a:t>/V.s  and</a:t>
            </a:r>
          </a:p>
          <a:p>
            <a:pPr>
              <a:spcAft>
                <a:spcPts val="600"/>
              </a:spcAft>
            </a:pPr>
            <a:r>
              <a:rPr lang="en-US" sz="2400" i="1">
                <a:latin typeface="Times New Roman" pitchFamily="18" charset="0"/>
                <a:cs typeface="Times New Roman" pitchFamily="18" charset="0"/>
              </a:rPr>
              <a:t> µ</a:t>
            </a:r>
            <a:r>
              <a:rPr lang="en-US" sz="2400" i="1" baseline="-25000">
                <a:latin typeface="Times New Roman" pitchFamily="18" charset="0"/>
                <a:cs typeface="Times New Roman" pitchFamily="18" charset="0"/>
              </a:rPr>
              <a:t>n</a:t>
            </a:r>
            <a:r>
              <a:rPr lang="en-US" sz="2400" i="1">
                <a:latin typeface="Times New Roman" pitchFamily="18" charset="0"/>
                <a:cs typeface="Times New Roman" pitchFamily="18" charset="0"/>
              </a:rPr>
              <a:t> = 1350 cm</a:t>
            </a:r>
            <a:r>
              <a:rPr lang="en-US" sz="2400" i="1" baseline="30000">
                <a:latin typeface="Times New Roman" pitchFamily="18" charset="0"/>
                <a:cs typeface="Times New Roman" pitchFamily="18" charset="0"/>
              </a:rPr>
              <a:t>2</a:t>
            </a:r>
            <a:r>
              <a:rPr lang="en-US" sz="2400" i="1">
                <a:latin typeface="Times New Roman" pitchFamily="18" charset="0"/>
                <a:cs typeface="Times New Roman" pitchFamily="18" charset="0"/>
              </a:rPr>
              <a:t>/V.s</a:t>
            </a:r>
          </a:p>
        </p:txBody>
      </p:sp>
      <p:graphicFrame>
        <p:nvGraphicFramePr>
          <p:cNvPr id="8194" name="Object 3"/>
          <p:cNvGraphicFramePr>
            <a:graphicFrameLocks noChangeAspect="1"/>
          </p:cNvGraphicFramePr>
          <p:nvPr/>
        </p:nvGraphicFramePr>
        <p:xfrm>
          <a:off x="990600" y="1752600"/>
          <a:ext cx="2036763" cy="950913"/>
        </p:xfrm>
        <a:graphic>
          <a:graphicData uri="http://schemas.openxmlformats.org/presentationml/2006/ole">
            <mc:AlternateContent xmlns:mc="http://schemas.openxmlformats.org/markup-compatibility/2006">
              <mc:Choice xmlns:v="urn:schemas-microsoft-com:vml" Requires="v">
                <p:oleObj spid="_x0000_s8291" name="Equation" r:id="rId4" imgW="888614" imgH="482391" progId="Equation.3">
                  <p:embed/>
                </p:oleObj>
              </mc:Choice>
              <mc:Fallback>
                <p:oleObj name="Equation" r:id="rId4" imgW="888614" imgH="482391"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1752600"/>
                        <a:ext cx="2036763" cy="950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TextBox 13"/>
          <p:cNvSpPr txBox="1"/>
          <p:nvPr/>
        </p:nvSpPr>
        <p:spPr>
          <a:xfrm>
            <a:off x="4876800" y="4495800"/>
            <a:ext cx="3048000" cy="923925"/>
          </a:xfrm>
          <a:prstGeom prst="rect">
            <a:avLst/>
          </a:prstGeom>
          <a:solidFill>
            <a:schemeClr val="accent5"/>
          </a:solidFill>
        </p:spPr>
        <p:txBody>
          <a:bodyPr>
            <a:spAutoFit/>
          </a:bodyPr>
          <a:lstStyle/>
          <a:p>
            <a:pPr>
              <a:defRPr/>
            </a:pPr>
            <a:r>
              <a:rPr lang="en-US" dirty="0">
                <a:latin typeface="Arial" pitchFamily="34" charset="0"/>
              </a:rPr>
              <a:t>The electrons move with greater ease through the silicon crystal than the holes</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1447800" y="4953000"/>
            <a:ext cx="5638800" cy="1066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226" name="Title 5"/>
          <p:cNvSpPr>
            <a:spLocks noGrp="1"/>
          </p:cNvSpPr>
          <p:nvPr>
            <p:ph type="title"/>
          </p:nvPr>
        </p:nvSpPr>
        <p:spPr/>
        <p:txBody>
          <a:bodyPr/>
          <a:lstStyle/>
          <a:p>
            <a:r>
              <a:rPr lang="en-US" smtClean="0"/>
              <a:t>The Drift Current</a:t>
            </a:r>
          </a:p>
        </p:txBody>
      </p:sp>
      <p:graphicFrame>
        <p:nvGraphicFramePr>
          <p:cNvPr id="17414" name="Object 2"/>
          <p:cNvGraphicFramePr>
            <a:graphicFrameLocks noChangeAspect="1"/>
          </p:cNvGraphicFramePr>
          <p:nvPr/>
        </p:nvGraphicFramePr>
        <p:xfrm>
          <a:off x="381000" y="1295400"/>
          <a:ext cx="3084513" cy="950913"/>
        </p:xfrm>
        <a:graphic>
          <a:graphicData uri="http://schemas.openxmlformats.org/presentationml/2006/ole">
            <mc:AlternateContent xmlns:mc="http://schemas.openxmlformats.org/markup-compatibility/2006">
              <mc:Choice xmlns:v="urn:schemas-microsoft-com:vml" Requires="v">
                <p:oleObj spid="_x0000_s9890" name="Equation" r:id="rId3" imgW="1346040" imgH="482400" progId="Equation.3">
                  <p:embed/>
                </p:oleObj>
              </mc:Choice>
              <mc:Fallback>
                <p:oleObj name="Equation" r:id="rId3" imgW="1346040" imgH="4824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295400"/>
                        <a:ext cx="3084513" cy="950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15" name="Object 3"/>
          <p:cNvGraphicFramePr>
            <a:graphicFrameLocks noChangeAspect="1"/>
          </p:cNvGraphicFramePr>
          <p:nvPr/>
        </p:nvGraphicFramePr>
        <p:xfrm>
          <a:off x="228600" y="3429000"/>
          <a:ext cx="3636963" cy="1301750"/>
        </p:xfrm>
        <a:graphic>
          <a:graphicData uri="http://schemas.openxmlformats.org/presentationml/2006/ole">
            <mc:AlternateContent xmlns:mc="http://schemas.openxmlformats.org/markup-compatibility/2006">
              <mc:Choice xmlns:v="urn:schemas-microsoft-com:vml" Requires="v">
                <p:oleObj spid="_x0000_s9891" name="Equation" r:id="rId5" imgW="1587500" imgH="660400" progId="Equation.3">
                  <p:embed/>
                </p:oleObj>
              </mc:Choice>
              <mc:Fallback>
                <p:oleObj name="Equation" r:id="rId5" imgW="1587500" imgH="6604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3429000"/>
                        <a:ext cx="3636963" cy="1301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16" name="Object 4"/>
          <p:cNvGraphicFramePr>
            <a:graphicFrameLocks noChangeAspect="1"/>
          </p:cNvGraphicFramePr>
          <p:nvPr/>
        </p:nvGraphicFramePr>
        <p:xfrm>
          <a:off x="4724400" y="1295400"/>
          <a:ext cx="3316288" cy="900113"/>
        </p:xfrm>
        <a:graphic>
          <a:graphicData uri="http://schemas.openxmlformats.org/presentationml/2006/ole">
            <mc:AlternateContent xmlns:mc="http://schemas.openxmlformats.org/markup-compatibility/2006">
              <mc:Choice xmlns:v="urn:schemas-microsoft-com:vml" Requires="v">
                <p:oleObj spid="_x0000_s9892" name="Equation" r:id="rId7" imgW="1447560" imgH="457200" progId="Equation.3">
                  <p:embed/>
                </p:oleObj>
              </mc:Choice>
              <mc:Fallback>
                <p:oleObj name="Equation" r:id="rId7" imgW="1447560" imgH="45720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24400" y="1295400"/>
                        <a:ext cx="3316288" cy="900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17" name="Object 5"/>
          <p:cNvGraphicFramePr>
            <a:graphicFrameLocks noChangeAspect="1"/>
          </p:cNvGraphicFramePr>
          <p:nvPr/>
        </p:nvGraphicFramePr>
        <p:xfrm>
          <a:off x="4433888" y="3378200"/>
          <a:ext cx="3606800" cy="1250950"/>
        </p:xfrm>
        <a:graphic>
          <a:graphicData uri="http://schemas.openxmlformats.org/presentationml/2006/ole">
            <mc:AlternateContent xmlns:mc="http://schemas.openxmlformats.org/markup-compatibility/2006">
              <mc:Choice xmlns:v="urn:schemas-microsoft-com:vml" Requires="v">
                <p:oleObj spid="_x0000_s9893" name="Equation" r:id="rId9" imgW="1574117" imgH="634725" progId="Equation.3">
                  <p:embed/>
                </p:oleObj>
              </mc:Choice>
              <mc:Fallback>
                <p:oleObj name="Equation" r:id="rId9" imgW="1574117" imgH="634725"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33888" y="3378200"/>
                        <a:ext cx="3606800" cy="1250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6" name="Straight Connector 15"/>
          <p:cNvCxnSpPr/>
          <p:nvPr/>
        </p:nvCxnSpPr>
        <p:spPr>
          <a:xfrm rot="5400000">
            <a:off x="2363788" y="2895600"/>
            <a:ext cx="3351212" cy="158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7419" name="Object 6"/>
          <p:cNvGraphicFramePr>
            <a:graphicFrameLocks noChangeAspect="1"/>
          </p:cNvGraphicFramePr>
          <p:nvPr>
            <p:extLst>
              <p:ext uri="{D42A27DB-BD31-4B8C-83A1-F6EECF244321}">
                <p14:modId xmlns:p14="http://schemas.microsoft.com/office/powerpoint/2010/main" val="3291484455"/>
              </p:ext>
            </p:extLst>
          </p:nvPr>
        </p:nvGraphicFramePr>
        <p:xfrm>
          <a:off x="1533071" y="4984750"/>
          <a:ext cx="5610225" cy="1066800"/>
        </p:xfrm>
        <a:graphic>
          <a:graphicData uri="http://schemas.openxmlformats.org/presentationml/2006/ole">
            <mc:AlternateContent xmlns:mc="http://schemas.openxmlformats.org/markup-compatibility/2006">
              <mc:Choice xmlns:v="urn:schemas-microsoft-com:vml" Requires="v">
                <p:oleObj spid="_x0000_s9894" name="Equation" r:id="rId11" imgW="2070100" imgH="457200" progId="Equation.3">
                  <p:embed/>
                </p:oleObj>
              </mc:Choice>
              <mc:Fallback>
                <p:oleObj name="Equation" r:id="rId11" imgW="2070100" imgH="457200" progId="Equation.3">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33071" y="4984750"/>
                        <a:ext cx="5610225" cy="1066800"/>
                      </a:xfrm>
                      <a:prstGeom prst="rect">
                        <a:avLst/>
                      </a:prstGeom>
                      <a:noFill/>
                      <a:extLst/>
                    </p:spPr>
                  </p:pic>
                </p:oleObj>
              </mc:Fallback>
            </mc:AlternateContent>
          </a:graphicData>
        </a:graphic>
      </p:graphicFrame>
      <p:graphicFrame>
        <p:nvGraphicFramePr>
          <p:cNvPr id="17420" name="Object 12"/>
          <p:cNvGraphicFramePr>
            <a:graphicFrameLocks noChangeAspect="1"/>
          </p:cNvGraphicFramePr>
          <p:nvPr/>
        </p:nvGraphicFramePr>
        <p:xfrm>
          <a:off x="381000" y="2438400"/>
          <a:ext cx="2451100" cy="950913"/>
        </p:xfrm>
        <a:graphic>
          <a:graphicData uri="http://schemas.openxmlformats.org/presentationml/2006/ole">
            <mc:AlternateContent xmlns:mc="http://schemas.openxmlformats.org/markup-compatibility/2006">
              <mc:Choice xmlns:v="urn:schemas-microsoft-com:vml" Requires="v">
                <p:oleObj spid="_x0000_s9895" name="Equation" r:id="rId13" imgW="1244520" imgH="482400" progId="Equation.3">
                  <p:embed/>
                </p:oleObj>
              </mc:Choice>
              <mc:Fallback>
                <p:oleObj name="Equation" r:id="rId13" imgW="1244520" imgH="482400" progId="Equation.3">
                  <p:embed/>
                  <p:pic>
                    <p:nvPicPr>
                      <p:cNvPr id="0"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1000" y="2438400"/>
                        <a:ext cx="2451100" cy="950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21" name="Object 13"/>
          <p:cNvGraphicFramePr>
            <a:graphicFrameLocks noChangeAspect="1"/>
          </p:cNvGraphicFramePr>
          <p:nvPr/>
        </p:nvGraphicFramePr>
        <p:xfrm>
          <a:off x="5029200" y="2362200"/>
          <a:ext cx="2362200" cy="841375"/>
        </p:xfrm>
        <a:graphic>
          <a:graphicData uri="http://schemas.openxmlformats.org/presentationml/2006/ole">
            <mc:AlternateContent xmlns:mc="http://schemas.openxmlformats.org/markup-compatibility/2006">
              <mc:Choice xmlns:v="urn:schemas-microsoft-com:vml" Requires="v">
                <p:oleObj spid="_x0000_s9896" name="Equation" r:id="rId15" imgW="1282680" imgH="457200" progId="Equation.3">
                  <p:embed/>
                </p:oleObj>
              </mc:Choice>
              <mc:Fallback>
                <p:oleObj name="Equation" r:id="rId15" imgW="1282680" imgH="457200" progId="Equation.3">
                  <p:embed/>
                  <p:pic>
                    <p:nvPicPr>
                      <p:cNvPr id="0" name="Object 1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29200" y="2362200"/>
                        <a:ext cx="2362200" cy="84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414"/>
                                        </p:tgtEl>
                                        <p:attrNameLst>
                                          <p:attrName>style.visibility</p:attrName>
                                        </p:attrNameLst>
                                      </p:cBhvr>
                                      <p:to>
                                        <p:strVal val="visible"/>
                                      </p:to>
                                    </p:set>
                                    <p:animEffect transition="in" filter="wipe(left)">
                                      <p:cBhvr>
                                        <p:cTn id="7" dur="1000"/>
                                        <p:tgtEl>
                                          <p:spTgt spid="174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7420"/>
                                        </p:tgtEl>
                                        <p:attrNameLst>
                                          <p:attrName>style.visibility</p:attrName>
                                        </p:attrNameLst>
                                      </p:cBhvr>
                                      <p:to>
                                        <p:strVal val="visible"/>
                                      </p:to>
                                    </p:set>
                                    <p:animEffect transition="in" filter="wipe(left)">
                                      <p:cBhvr>
                                        <p:cTn id="12" dur="1000"/>
                                        <p:tgtEl>
                                          <p:spTgt spid="174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415"/>
                                        </p:tgtEl>
                                        <p:attrNameLst>
                                          <p:attrName>style.visibility</p:attrName>
                                        </p:attrNameLst>
                                      </p:cBhvr>
                                      <p:to>
                                        <p:strVal val="visible"/>
                                      </p:to>
                                    </p:set>
                                    <p:animEffect transition="in" filter="wipe(left)">
                                      <p:cBhvr>
                                        <p:cTn id="17" dur="1000"/>
                                        <p:tgtEl>
                                          <p:spTgt spid="174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up)">
                                      <p:cBhvr>
                                        <p:cTn id="22" dur="10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7416"/>
                                        </p:tgtEl>
                                        <p:attrNameLst>
                                          <p:attrName>style.visibility</p:attrName>
                                        </p:attrNameLst>
                                      </p:cBhvr>
                                      <p:to>
                                        <p:strVal val="visible"/>
                                      </p:to>
                                    </p:set>
                                    <p:animEffect transition="in" filter="wipe(left)">
                                      <p:cBhvr>
                                        <p:cTn id="27" dur="1000"/>
                                        <p:tgtEl>
                                          <p:spTgt spid="174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7421"/>
                                        </p:tgtEl>
                                        <p:attrNameLst>
                                          <p:attrName>style.visibility</p:attrName>
                                        </p:attrNameLst>
                                      </p:cBhvr>
                                      <p:to>
                                        <p:strVal val="visible"/>
                                      </p:to>
                                    </p:set>
                                    <p:animEffect transition="in" filter="wipe(left)">
                                      <p:cBhvr>
                                        <p:cTn id="32" dur="1000"/>
                                        <p:tgtEl>
                                          <p:spTgt spid="1742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7417"/>
                                        </p:tgtEl>
                                        <p:attrNameLst>
                                          <p:attrName>style.visibility</p:attrName>
                                        </p:attrNameLst>
                                      </p:cBhvr>
                                      <p:to>
                                        <p:strVal val="visible"/>
                                      </p:to>
                                    </p:set>
                                    <p:animEffect transition="in" filter="wipe(left)">
                                      <p:cBhvr>
                                        <p:cTn id="37" dur="1000"/>
                                        <p:tgtEl>
                                          <p:spTgt spid="174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7419"/>
                                        </p:tgtEl>
                                        <p:attrNameLst>
                                          <p:attrName>style.visibility</p:attrName>
                                        </p:attrNameLst>
                                      </p:cBhvr>
                                      <p:to>
                                        <p:strVal val="visible"/>
                                      </p:to>
                                    </p:set>
                                    <p:animEffect transition="in" filter="wipe(left)">
                                      <p:cBhvr>
                                        <p:cTn id="42" dur="1000"/>
                                        <p:tgtEl>
                                          <p:spTgt spid="174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down)">
                                      <p:cBhvr>
                                        <p:cTn id="4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Title 5"/>
          <p:cNvSpPr>
            <a:spLocks noGrp="1"/>
          </p:cNvSpPr>
          <p:nvPr>
            <p:ph type="title"/>
          </p:nvPr>
        </p:nvSpPr>
        <p:spPr/>
        <p:txBody>
          <a:bodyPr/>
          <a:lstStyle/>
          <a:p>
            <a:r>
              <a:rPr lang="en-US" smtClean="0"/>
              <a:t>The Drift Current</a:t>
            </a:r>
          </a:p>
        </p:txBody>
      </p:sp>
      <p:graphicFrame>
        <p:nvGraphicFramePr>
          <p:cNvPr id="18437" name="Object 6"/>
          <p:cNvGraphicFramePr>
            <a:graphicFrameLocks noChangeAspect="1"/>
          </p:cNvGraphicFramePr>
          <p:nvPr/>
        </p:nvGraphicFramePr>
        <p:xfrm>
          <a:off x="457200" y="1371600"/>
          <a:ext cx="4876800" cy="1622425"/>
        </p:xfrm>
        <a:graphic>
          <a:graphicData uri="http://schemas.openxmlformats.org/presentationml/2006/ole">
            <mc:AlternateContent xmlns:mc="http://schemas.openxmlformats.org/markup-compatibility/2006">
              <mc:Choice xmlns:v="urn:schemas-microsoft-com:vml" Requires="v">
                <p:oleObj spid="_x0000_s10626" name="Equation" r:id="rId3" imgW="2070100" imgH="800100" progId="Equation.3">
                  <p:embed/>
                </p:oleObj>
              </mc:Choice>
              <mc:Fallback>
                <p:oleObj name="Equation" r:id="rId3" imgW="2070100" imgH="8001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371600"/>
                        <a:ext cx="4876800" cy="1622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438" name="Object 7"/>
          <p:cNvGraphicFramePr>
            <a:graphicFrameLocks noChangeAspect="1"/>
          </p:cNvGraphicFramePr>
          <p:nvPr/>
        </p:nvGraphicFramePr>
        <p:xfrm>
          <a:off x="1981200" y="3886200"/>
          <a:ext cx="2879725" cy="449263"/>
        </p:xfrm>
        <a:graphic>
          <a:graphicData uri="http://schemas.openxmlformats.org/presentationml/2006/ole">
            <mc:AlternateContent xmlns:mc="http://schemas.openxmlformats.org/markup-compatibility/2006">
              <mc:Choice xmlns:v="urn:schemas-microsoft-com:vml" Requires="v">
                <p:oleObj spid="_x0000_s10627" name="Equation" r:id="rId5" imgW="1333440" imgH="241200" progId="Equation.3">
                  <p:embed/>
                </p:oleObj>
              </mc:Choice>
              <mc:Fallback>
                <p:oleObj name="Equation" r:id="rId5" imgW="1333440" imgH="2412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1200" y="3886200"/>
                        <a:ext cx="2879725" cy="449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5" name="Straight Connector 14"/>
          <p:cNvCxnSpPr/>
          <p:nvPr/>
        </p:nvCxnSpPr>
        <p:spPr>
          <a:xfrm rot="5400000">
            <a:off x="3163094" y="3771106"/>
            <a:ext cx="46482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ight Arrow 18"/>
          <p:cNvSpPr/>
          <p:nvPr/>
        </p:nvSpPr>
        <p:spPr>
          <a:xfrm flipV="1">
            <a:off x="3733800" y="2286000"/>
            <a:ext cx="2438400" cy="68580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441" name="TextBox 19"/>
          <p:cNvSpPr txBox="1">
            <a:spLocks noChangeArrowheads="1"/>
          </p:cNvSpPr>
          <p:nvPr/>
        </p:nvSpPr>
        <p:spPr bwMode="auto">
          <a:xfrm>
            <a:off x="6324600" y="2209800"/>
            <a:ext cx="2362200" cy="646113"/>
          </a:xfrm>
          <a:prstGeom prst="rect">
            <a:avLst/>
          </a:prstGeom>
          <a:noFill/>
          <a:ln w="9525">
            <a:noFill/>
            <a:miter lim="800000"/>
            <a:headEnd/>
            <a:tailEnd/>
          </a:ln>
        </p:spPr>
        <p:txBody>
          <a:bodyPr>
            <a:spAutoFit/>
          </a:bodyPr>
          <a:lstStyle/>
          <a:p>
            <a:r>
              <a:rPr lang="en-US"/>
              <a:t>A  form of Ohm’s law.</a:t>
            </a:r>
          </a:p>
          <a:p>
            <a:r>
              <a:rPr lang="en-US"/>
              <a:t>May be written as:</a:t>
            </a:r>
          </a:p>
        </p:txBody>
      </p:sp>
      <p:graphicFrame>
        <p:nvGraphicFramePr>
          <p:cNvPr id="18442" name="Object 8"/>
          <p:cNvGraphicFramePr>
            <a:graphicFrameLocks noChangeAspect="1"/>
          </p:cNvGraphicFramePr>
          <p:nvPr/>
        </p:nvGraphicFramePr>
        <p:xfrm>
          <a:off x="5724525" y="3132138"/>
          <a:ext cx="3302000" cy="1439862"/>
        </p:xfrm>
        <a:graphic>
          <a:graphicData uri="http://schemas.openxmlformats.org/presentationml/2006/ole">
            <mc:AlternateContent xmlns:mc="http://schemas.openxmlformats.org/markup-compatibility/2006">
              <mc:Choice xmlns:v="urn:schemas-microsoft-com:vml" Requires="v">
                <p:oleObj spid="_x0000_s10628" name="Equation" r:id="rId7" imgW="1981080" imgH="1002960" progId="Equation.3">
                  <p:embed/>
                </p:oleObj>
              </mc:Choice>
              <mc:Fallback>
                <p:oleObj name="Equation" r:id="rId7" imgW="1981080" imgH="100296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4525" y="3132138"/>
                        <a:ext cx="3302000" cy="1439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Box 10"/>
          <p:cNvSpPr txBox="1">
            <a:spLocks noChangeArrowheads="1"/>
          </p:cNvSpPr>
          <p:nvPr/>
        </p:nvSpPr>
        <p:spPr bwMode="auto">
          <a:xfrm>
            <a:off x="304800" y="3352800"/>
            <a:ext cx="4267200" cy="369888"/>
          </a:xfrm>
          <a:prstGeom prst="rect">
            <a:avLst/>
          </a:prstGeom>
          <a:noFill/>
          <a:ln w="9525">
            <a:noFill/>
            <a:miter lim="800000"/>
            <a:headEnd/>
            <a:tailEnd/>
          </a:ln>
        </p:spPr>
        <p:txBody>
          <a:bodyPr>
            <a:spAutoFit/>
          </a:bodyPr>
          <a:lstStyle/>
          <a:p>
            <a:r>
              <a:rPr lang="en-US" i="1" dirty="0"/>
              <a:t>The conductivity  </a:t>
            </a:r>
            <a:r>
              <a:rPr lang="el-GR" b="1" i="1" dirty="0"/>
              <a:t>σ</a:t>
            </a:r>
            <a:r>
              <a:rPr lang="en-US" i="1" dirty="0"/>
              <a:t>  is given by</a:t>
            </a:r>
          </a:p>
        </p:txBody>
      </p:sp>
      <p:sp>
        <p:nvSpPr>
          <p:cNvPr id="12" name="TextBox 11"/>
          <p:cNvSpPr txBox="1">
            <a:spLocks noChangeArrowheads="1"/>
          </p:cNvSpPr>
          <p:nvPr/>
        </p:nvSpPr>
        <p:spPr bwMode="auto">
          <a:xfrm>
            <a:off x="533400" y="4495800"/>
            <a:ext cx="4267200" cy="369888"/>
          </a:xfrm>
          <a:prstGeom prst="rect">
            <a:avLst/>
          </a:prstGeom>
          <a:noFill/>
          <a:ln w="9525">
            <a:noFill/>
            <a:miter lim="800000"/>
            <a:headEnd/>
            <a:tailEnd/>
          </a:ln>
        </p:spPr>
        <p:txBody>
          <a:bodyPr>
            <a:spAutoFit/>
          </a:bodyPr>
          <a:lstStyle/>
          <a:p>
            <a:r>
              <a:rPr lang="en-US" i="1"/>
              <a:t>And  the resistivity  </a:t>
            </a:r>
            <a:r>
              <a:rPr lang="el-GR" b="1" i="1"/>
              <a:t>ρ</a:t>
            </a:r>
            <a:r>
              <a:rPr lang="en-US" i="1"/>
              <a:t>  is given by</a:t>
            </a:r>
          </a:p>
        </p:txBody>
      </p:sp>
      <p:graphicFrame>
        <p:nvGraphicFramePr>
          <p:cNvPr id="18443" name="Object 11"/>
          <p:cNvGraphicFramePr>
            <a:graphicFrameLocks noChangeAspect="1"/>
          </p:cNvGraphicFramePr>
          <p:nvPr/>
        </p:nvGraphicFramePr>
        <p:xfrm>
          <a:off x="2057400" y="5029200"/>
          <a:ext cx="3233738" cy="838200"/>
        </p:xfrm>
        <a:graphic>
          <a:graphicData uri="http://schemas.openxmlformats.org/presentationml/2006/ole">
            <mc:AlternateContent xmlns:mc="http://schemas.openxmlformats.org/markup-compatibility/2006">
              <mc:Choice xmlns:v="urn:schemas-microsoft-com:vml" Requires="v">
                <p:oleObj spid="_x0000_s10629" name="Equation" r:id="rId9" imgW="1714320" imgH="444240" progId="Equation.3">
                  <p:embed/>
                </p:oleObj>
              </mc:Choice>
              <mc:Fallback>
                <p:oleObj name="Equation" r:id="rId9" imgW="1714320" imgH="444240" progId="Equation.3">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57400" y="5029200"/>
                        <a:ext cx="3233738"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437"/>
                                        </p:tgtEl>
                                        <p:attrNameLst>
                                          <p:attrName>style.visibility</p:attrName>
                                        </p:attrNameLst>
                                      </p:cBhvr>
                                      <p:to>
                                        <p:strVal val="visible"/>
                                      </p:to>
                                    </p:set>
                                    <p:animEffect transition="in" filter="wipe(left)">
                                      <p:cBhvr>
                                        <p:cTn id="7" dur="1000"/>
                                        <p:tgtEl>
                                          <p:spTgt spid="184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10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p:cTn id="17" dur="1000" fill="hold"/>
                                        <p:tgtEl>
                                          <p:spTgt spid="19"/>
                                        </p:tgtEl>
                                        <p:attrNameLst>
                                          <p:attrName>ppt_x</p:attrName>
                                        </p:attrNameLst>
                                      </p:cBhvr>
                                      <p:tavLst>
                                        <p:tav tm="0">
                                          <p:val>
                                            <p:strVal val="#ppt_x-.2"/>
                                          </p:val>
                                        </p:tav>
                                        <p:tav tm="100000">
                                          <p:val>
                                            <p:strVal val="#ppt_x"/>
                                          </p:val>
                                        </p:tav>
                                      </p:tavLst>
                                    </p:anim>
                                    <p:anim calcmode="lin" valueType="num">
                                      <p:cBhvr>
                                        <p:cTn id="18" dur="1000" fill="hold"/>
                                        <p:tgtEl>
                                          <p:spTgt spid="19"/>
                                        </p:tgtEl>
                                        <p:attrNameLst>
                                          <p:attrName>ppt_y</p:attrName>
                                        </p:attrNameLst>
                                      </p:cBhvr>
                                      <p:tavLst>
                                        <p:tav tm="0">
                                          <p:val>
                                            <p:strVal val="#ppt_y"/>
                                          </p:val>
                                        </p:tav>
                                        <p:tav tm="100000">
                                          <p:val>
                                            <p:strVal val="#ppt_y"/>
                                          </p:val>
                                        </p:tav>
                                      </p:tavLst>
                                    </p:anim>
                                    <p:animEffect transition="in" filter="wipe(right)" prLst="gradientSize: 0.1">
                                      <p:cBhvr>
                                        <p:cTn id="19" dur="1000"/>
                                        <p:tgtEl>
                                          <p:spTgt spid="19"/>
                                        </p:tgtEl>
                                      </p:cBhvr>
                                    </p:animEffect>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18441"/>
                                        </p:tgtEl>
                                        <p:attrNameLst>
                                          <p:attrName>style.visibility</p:attrName>
                                        </p:attrNameLst>
                                      </p:cBhvr>
                                      <p:to>
                                        <p:strVal val="visible"/>
                                      </p:to>
                                    </p:set>
                                    <p:animEffect transition="in" filter="wipe(left)">
                                      <p:cBhvr>
                                        <p:cTn id="23" dur="1000"/>
                                        <p:tgtEl>
                                          <p:spTgt spid="18441"/>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18442"/>
                                        </p:tgtEl>
                                        <p:attrNameLst>
                                          <p:attrName>style.visibility</p:attrName>
                                        </p:attrNameLst>
                                      </p:cBhvr>
                                      <p:to>
                                        <p:strVal val="visible"/>
                                      </p:to>
                                    </p:set>
                                    <p:animEffect transition="in" filter="wipe(left)">
                                      <p:cBhvr>
                                        <p:cTn id="27" dur="1000"/>
                                        <p:tgtEl>
                                          <p:spTgt spid="1844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1000"/>
                                        <p:tgtEl>
                                          <p:spTgt spid="11"/>
                                        </p:tgtEl>
                                      </p:cBhvr>
                                    </p:animEffect>
                                  </p:childTnLst>
                                </p:cTn>
                              </p:par>
                            </p:childTnLst>
                          </p:cTn>
                        </p:par>
                        <p:par>
                          <p:cTn id="33" fill="hold">
                            <p:stCondLst>
                              <p:cond delay="1000"/>
                            </p:stCondLst>
                            <p:childTnLst>
                              <p:par>
                                <p:cTn id="34" presetID="22" presetClass="entr" presetSubtype="8" fill="hold" nodeType="afterEffect">
                                  <p:stCondLst>
                                    <p:cond delay="0"/>
                                  </p:stCondLst>
                                  <p:childTnLst>
                                    <p:set>
                                      <p:cBhvr>
                                        <p:cTn id="35" dur="1" fill="hold">
                                          <p:stCondLst>
                                            <p:cond delay="0"/>
                                          </p:stCondLst>
                                        </p:cTn>
                                        <p:tgtEl>
                                          <p:spTgt spid="18438"/>
                                        </p:tgtEl>
                                        <p:attrNameLst>
                                          <p:attrName>style.visibility</p:attrName>
                                        </p:attrNameLst>
                                      </p:cBhvr>
                                      <p:to>
                                        <p:strVal val="visible"/>
                                      </p:to>
                                    </p:set>
                                    <p:animEffect transition="in" filter="wipe(left)">
                                      <p:cBhvr>
                                        <p:cTn id="36" dur="1000"/>
                                        <p:tgtEl>
                                          <p:spTgt spid="1843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left)">
                                      <p:cBhvr>
                                        <p:cTn id="41" dur="1000"/>
                                        <p:tgtEl>
                                          <p:spTgt spid="12"/>
                                        </p:tgtEl>
                                      </p:cBhvr>
                                    </p:animEffect>
                                  </p:childTnLst>
                                </p:cTn>
                              </p:par>
                            </p:childTnLst>
                          </p:cTn>
                        </p:par>
                        <p:par>
                          <p:cTn id="42" fill="hold">
                            <p:stCondLst>
                              <p:cond delay="1000"/>
                            </p:stCondLst>
                            <p:childTnLst>
                              <p:par>
                                <p:cTn id="43" presetID="22" presetClass="entr" presetSubtype="8" fill="hold" nodeType="afterEffect">
                                  <p:stCondLst>
                                    <p:cond delay="0"/>
                                  </p:stCondLst>
                                  <p:childTnLst>
                                    <p:set>
                                      <p:cBhvr>
                                        <p:cTn id="44" dur="1" fill="hold">
                                          <p:stCondLst>
                                            <p:cond delay="0"/>
                                          </p:stCondLst>
                                        </p:cTn>
                                        <p:tgtEl>
                                          <p:spTgt spid="18443"/>
                                        </p:tgtEl>
                                        <p:attrNameLst>
                                          <p:attrName>style.visibility</p:attrName>
                                        </p:attrNameLst>
                                      </p:cBhvr>
                                      <p:to>
                                        <p:strVal val="visible"/>
                                      </p:to>
                                    </p:set>
                                    <p:animEffect transition="in" filter="wipe(left)">
                                      <p:cBhvr>
                                        <p:cTn id="45" dur="1000"/>
                                        <p:tgtEl>
                                          <p:spTgt spid="18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8441" grpId="0"/>
      <p:bldP spid="11" grpId="0"/>
      <p:bldP spid="1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4" descr="se03F06"/>
          <p:cNvPicPr>
            <a:picLocks noChangeAspect="1" noChangeArrowheads="1"/>
          </p:cNvPicPr>
          <p:nvPr/>
        </p:nvPicPr>
        <p:blipFill>
          <a:blip r:embed="rId3" cstate="print"/>
          <a:srcRect/>
          <a:stretch>
            <a:fillRect/>
          </a:stretch>
        </p:blipFill>
        <p:spPr bwMode="auto">
          <a:xfrm>
            <a:off x="5257800" y="1600200"/>
            <a:ext cx="3359150" cy="3352800"/>
          </a:xfrm>
          <a:prstGeom prst="rect">
            <a:avLst/>
          </a:prstGeom>
          <a:noFill/>
          <a:ln w="9525">
            <a:noFill/>
            <a:miter lim="800000"/>
            <a:headEnd/>
            <a:tailEnd/>
          </a:ln>
        </p:spPr>
      </p:pic>
      <p:sp>
        <p:nvSpPr>
          <p:cNvPr id="11268" name="Title 5"/>
          <p:cNvSpPr>
            <a:spLocks noGrp="1"/>
          </p:cNvSpPr>
          <p:nvPr>
            <p:ph type="title"/>
          </p:nvPr>
        </p:nvSpPr>
        <p:spPr/>
        <p:txBody>
          <a:bodyPr/>
          <a:lstStyle/>
          <a:p>
            <a:r>
              <a:rPr lang="en-US" smtClean="0"/>
              <a:t>The Diffusion Current</a:t>
            </a:r>
          </a:p>
        </p:txBody>
      </p:sp>
      <p:sp>
        <p:nvSpPr>
          <p:cNvPr id="7" name="Rectangle 3"/>
          <p:cNvSpPr txBox="1">
            <a:spLocks noChangeArrowheads="1"/>
          </p:cNvSpPr>
          <p:nvPr/>
        </p:nvSpPr>
        <p:spPr>
          <a:xfrm>
            <a:off x="381000" y="1600200"/>
            <a:ext cx="4648200" cy="4267200"/>
          </a:xfrm>
          <a:prstGeom prst="rect">
            <a:avLst/>
          </a:prstGeom>
          <a:ln/>
        </p:spPr>
        <p:txBody>
          <a:bodyPr/>
          <a:lstStyle/>
          <a:p>
            <a:pPr eaLnBrk="0" hangingPunct="0">
              <a:spcBef>
                <a:spcPts val="0"/>
              </a:spcBef>
              <a:spcAft>
                <a:spcPts val="1200"/>
              </a:spcAft>
              <a:buFont typeface="Wingdings" pitchFamily="2" charset="2"/>
              <a:buChar char="Ø"/>
              <a:defRPr/>
            </a:pPr>
            <a:r>
              <a:rPr lang="en-US" sz="2000" kern="0" dirty="0">
                <a:latin typeface="+mn-lt"/>
              </a:rPr>
              <a:t>  Charge particles move from a region of high concentration to a region of low concentration</a:t>
            </a:r>
          </a:p>
          <a:p>
            <a:pPr>
              <a:spcAft>
                <a:spcPts val="1200"/>
              </a:spcAft>
              <a:buFont typeface="Wingdings" pitchFamily="2" charset="2"/>
              <a:buChar char="Ø"/>
              <a:defRPr/>
            </a:pPr>
            <a:r>
              <a:rPr lang="en-US" sz="2000" kern="0" dirty="0">
                <a:latin typeface="+mn-lt"/>
              </a:rPr>
              <a:t>   </a:t>
            </a:r>
            <a:r>
              <a:rPr lang="en-US" sz="2000" dirty="0">
                <a:latin typeface="Arial" pitchFamily="34" charset="0"/>
              </a:rPr>
              <a:t>Holes are injected into the silicon bar  shown in the figure, thus creating the </a:t>
            </a:r>
            <a:r>
              <a:rPr lang="en-US" sz="2000" dirty="0">
                <a:solidFill>
                  <a:schemeClr val="accent6">
                    <a:lumMod val="60000"/>
                    <a:lumOff val="40000"/>
                  </a:schemeClr>
                </a:solidFill>
                <a:latin typeface="Arial" pitchFamily="34" charset="0"/>
              </a:rPr>
              <a:t>hole concentration profile </a:t>
            </a:r>
            <a:r>
              <a:rPr lang="en-US" sz="2000" dirty="0">
                <a:latin typeface="Arial" pitchFamily="34" charset="0"/>
              </a:rPr>
              <a:t>along the </a:t>
            </a:r>
            <a:r>
              <a:rPr lang="en-US" sz="2000" i="1" dirty="0">
                <a:latin typeface="Arial" pitchFamily="34" charset="0"/>
              </a:rPr>
              <a:t>x</a:t>
            </a:r>
            <a:r>
              <a:rPr lang="en-US" sz="2000" dirty="0">
                <a:latin typeface="Arial" pitchFamily="34" charset="0"/>
              </a:rPr>
              <a:t> axis</a:t>
            </a:r>
          </a:p>
          <a:p>
            <a:pPr>
              <a:spcAft>
                <a:spcPts val="1200"/>
              </a:spcAft>
              <a:buFont typeface="Wingdings" pitchFamily="2" charset="2"/>
              <a:buChar char="Ø"/>
              <a:defRPr/>
            </a:pPr>
            <a:r>
              <a:rPr lang="en-US" sz="2000" dirty="0">
                <a:latin typeface="Arial" pitchFamily="34" charset="0"/>
              </a:rPr>
              <a:t>  The holes diffuse in the positive direction of </a:t>
            </a:r>
            <a:r>
              <a:rPr lang="en-US" sz="2000" i="1" dirty="0">
                <a:latin typeface="Arial" pitchFamily="34" charset="0"/>
              </a:rPr>
              <a:t>x</a:t>
            </a:r>
            <a:r>
              <a:rPr lang="en-US" sz="2000" dirty="0">
                <a:latin typeface="Arial" pitchFamily="34" charset="0"/>
              </a:rPr>
              <a:t> and give rise to a hole-diffusion current in the same direction</a:t>
            </a:r>
          </a:p>
          <a:p>
            <a:pPr>
              <a:spcAft>
                <a:spcPts val="1200"/>
              </a:spcAft>
              <a:buFont typeface="Wingdings" pitchFamily="2" charset="2"/>
              <a:buChar char="Ø"/>
              <a:defRPr/>
            </a:pPr>
            <a:r>
              <a:rPr lang="en-US" sz="2000" kern="0" dirty="0">
                <a:latin typeface="+mn-lt"/>
              </a:rPr>
              <a:t>The current density is proportional to the slope concentration profile</a:t>
            </a:r>
          </a:p>
        </p:txBody>
      </p:sp>
      <p:graphicFrame>
        <p:nvGraphicFramePr>
          <p:cNvPr id="19463" name="Object 6"/>
          <p:cNvGraphicFramePr>
            <a:graphicFrameLocks noChangeAspect="1"/>
          </p:cNvGraphicFramePr>
          <p:nvPr/>
        </p:nvGraphicFramePr>
        <p:xfrm>
          <a:off x="5715000" y="5257800"/>
          <a:ext cx="1690688" cy="609600"/>
        </p:xfrm>
        <a:graphic>
          <a:graphicData uri="http://schemas.openxmlformats.org/presentationml/2006/ole">
            <mc:AlternateContent xmlns:mc="http://schemas.openxmlformats.org/markup-compatibility/2006">
              <mc:Choice xmlns:v="urn:schemas-microsoft-com:vml" Requires="v">
                <p:oleObj spid="_x0000_s11362" name="Equation" r:id="rId4" imgW="1091726" imgH="393529" progId="Equation.3">
                  <p:embed/>
                </p:oleObj>
              </mc:Choice>
              <mc:Fallback>
                <p:oleObj name="Equation" r:id="rId4" imgW="1091726" imgH="393529"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5257800"/>
                        <a:ext cx="1690688"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Rounded Rectangular Callout 8"/>
          <p:cNvSpPr/>
          <p:nvPr/>
        </p:nvSpPr>
        <p:spPr>
          <a:xfrm>
            <a:off x="5105400" y="6019800"/>
            <a:ext cx="1600200" cy="457200"/>
          </a:xfrm>
          <a:prstGeom prst="wedgeRoundRectCallout">
            <a:avLst>
              <a:gd name="adj1" fmla="val 42280"/>
              <a:gd name="adj2" fmla="val -113620"/>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accent6">
                    <a:lumMod val="60000"/>
                    <a:lumOff val="40000"/>
                  </a:schemeClr>
                </a:solidFill>
              </a:rPr>
              <a:t>Diffusion constant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1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left)">
                                      <p:cBhvr>
                                        <p:cTn id="12" dur="10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wipe(left)">
                                      <p:cBhvr>
                                        <p:cTn id="17" dur="10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wipe(left)">
                                      <p:cBhvr>
                                        <p:cTn id="22" dur="10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9463"/>
                                        </p:tgtEl>
                                        <p:attrNameLst>
                                          <p:attrName>style.visibility</p:attrName>
                                        </p:attrNameLst>
                                      </p:cBhvr>
                                      <p:to>
                                        <p:strVal val="visible"/>
                                      </p:to>
                                    </p:set>
                                    <p:animEffect transition="in" filter="wipe(left)">
                                      <p:cBhvr>
                                        <p:cTn id="27" dur="500"/>
                                        <p:tgtEl>
                                          <p:spTgt spid="1946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p:cNvGrpSpPr>
            <a:grpSpLocks/>
          </p:cNvGrpSpPr>
          <p:nvPr/>
        </p:nvGrpSpPr>
        <p:grpSpPr bwMode="auto">
          <a:xfrm>
            <a:off x="304800" y="2819400"/>
            <a:ext cx="3886200" cy="1066800"/>
            <a:chOff x="228600" y="4191000"/>
            <a:chExt cx="3886200" cy="1066800"/>
          </a:xfrm>
        </p:grpSpPr>
        <p:sp>
          <p:nvSpPr>
            <p:cNvPr id="9" name="Rounded Rectangle 8"/>
            <p:cNvSpPr/>
            <p:nvPr/>
          </p:nvSpPr>
          <p:spPr>
            <a:xfrm>
              <a:off x="228600" y="4191000"/>
              <a:ext cx="3810000" cy="1066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297" name="Text Box 2"/>
            <p:cNvSpPr txBox="1">
              <a:spLocks noChangeArrowheads="1"/>
            </p:cNvSpPr>
            <p:nvPr/>
          </p:nvSpPr>
          <p:spPr bwMode="auto">
            <a:xfrm>
              <a:off x="304800" y="4191000"/>
              <a:ext cx="3810000" cy="923330"/>
            </a:xfrm>
            <a:prstGeom prst="rect">
              <a:avLst/>
            </a:prstGeom>
            <a:noFill/>
            <a:ln w="9525">
              <a:noFill/>
              <a:miter lim="800000"/>
              <a:headEnd/>
              <a:tailEnd/>
            </a:ln>
          </p:spPr>
          <p:txBody>
            <a:bodyPr>
              <a:spAutoFit/>
            </a:bodyPr>
            <a:lstStyle/>
            <a:p>
              <a:r>
                <a:rPr lang="en-US"/>
                <a:t>Electrons diffuse in the </a:t>
              </a:r>
              <a:r>
                <a:rPr lang="en-US" i="1"/>
                <a:t>x</a:t>
              </a:r>
              <a:r>
                <a:rPr lang="en-US"/>
                <a:t> direction, giving rise to an electron current in the negative -</a:t>
              </a:r>
              <a:r>
                <a:rPr lang="en-US" i="1"/>
                <a:t>x</a:t>
              </a:r>
              <a:r>
                <a:rPr lang="en-US"/>
                <a:t> direction.</a:t>
              </a:r>
            </a:p>
          </p:txBody>
        </p:sp>
      </p:grpSp>
      <p:pic>
        <p:nvPicPr>
          <p:cNvPr id="12292" name="Picture 4" descr="se03F07"/>
          <p:cNvPicPr>
            <a:picLocks noChangeAspect="1" noChangeArrowheads="1"/>
          </p:cNvPicPr>
          <p:nvPr/>
        </p:nvPicPr>
        <p:blipFill>
          <a:blip r:embed="rId3" cstate="print"/>
          <a:srcRect/>
          <a:stretch>
            <a:fillRect/>
          </a:stretch>
        </p:blipFill>
        <p:spPr bwMode="auto">
          <a:xfrm>
            <a:off x="4710113" y="1676400"/>
            <a:ext cx="4433887" cy="3492500"/>
          </a:xfrm>
          <a:prstGeom prst="rect">
            <a:avLst/>
          </a:prstGeom>
          <a:noFill/>
          <a:ln w="9525">
            <a:noFill/>
            <a:miter lim="800000"/>
            <a:headEnd/>
            <a:tailEnd/>
          </a:ln>
        </p:spPr>
      </p:pic>
      <p:sp>
        <p:nvSpPr>
          <p:cNvPr id="12293" name="Title 5"/>
          <p:cNvSpPr>
            <a:spLocks noGrp="1"/>
          </p:cNvSpPr>
          <p:nvPr>
            <p:ph type="title"/>
          </p:nvPr>
        </p:nvSpPr>
        <p:spPr/>
        <p:txBody>
          <a:bodyPr/>
          <a:lstStyle/>
          <a:p>
            <a:r>
              <a:rPr lang="en-US" smtClean="0"/>
              <a:t>The Diffusion Current</a:t>
            </a:r>
          </a:p>
        </p:txBody>
      </p:sp>
      <p:sp>
        <p:nvSpPr>
          <p:cNvPr id="20487" name="TextBox 6"/>
          <p:cNvSpPr txBox="1">
            <a:spLocks noChangeArrowheads="1"/>
          </p:cNvSpPr>
          <p:nvPr/>
        </p:nvSpPr>
        <p:spPr bwMode="auto">
          <a:xfrm>
            <a:off x="457200" y="1371600"/>
            <a:ext cx="3048000" cy="646113"/>
          </a:xfrm>
          <a:prstGeom prst="rect">
            <a:avLst/>
          </a:prstGeom>
          <a:noFill/>
          <a:ln w="9525">
            <a:noFill/>
            <a:miter lim="800000"/>
            <a:headEnd/>
            <a:tailEnd/>
          </a:ln>
        </p:spPr>
        <p:txBody>
          <a:bodyPr>
            <a:spAutoFit/>
          </a:bodyPr>
          <a:lstStyle/>
          <a:p>
            <a:r>
              <a:rPr lang="en-US"/>
              <a:t>In case of electron diffusion the current density is:</a:t>
            </a:r>
          </a:p>
        </p:txBody>
      </p:sp>
      <p:graphicFrame>
        <p:nvGraphicFramePr>
          <p:cNvPr id="20488" name="Object 6"/>
          <p:cNvGraphicFramePr>
            <a:graphicFrameLocks noChangeAspect="1"/>
          </p:cNvGraphicFramePr>
          <p:nvPr/>
        </p:nvGraphicFramePr>
        <p:xfrm>
          <a:off x="1219200" y="2133600"/>
          <a:ext cx="1533525" cy="609600"/>
        </p:xfrm>
        <a:graphic>
          <a:graphicData uri="http://schemas.openxmlformats.org/presentationml/2006/ole">
            <mc:AlternateContent xmlns:mc="http://schemas.openxmlformats.org/markup-compatibility/2006">
              <mc:Choice xmlns:v="urn:schemas-microsoft-com:vml" Requires="v">
                <p:oleObj spid="_x0000_s12386" name="Equation" r:id="rId4" imgW="990170" imgH="393529" progId="Equation.3">
                  <p:embed/>
                </p:oleObj>
              </mc:Choice>
              <mc:Fallback>
                <p:oleObj name="Equation" r:id="rId4" imgW="990170" imgH="393529"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2133600"/>
                        <a:ext cx="1533525"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489" name="TextBox 10"/>
          <p:cNvSpPr txBox="1">
            <a:spLocks noChangeArrowheads="1"/>
          </p:cNvSpPr>
          <p:nvPr/>
        </p:nvSpPr>
        <p:spPr bwMode="auto">
          <a:xfrm>
            <a:off x="304800" y="4114800"/>
            <a:ext cx="4038600" cy="1477963"/>
          </a:xfrm>
          <a:prstGeom prst="rect">
            <a:avLst/>
          </a:prstGeom>
          <a:noFill/>
          <a:ln w="9525">
            <a:noFill/>
            <a:miter lim="800000"/>
            <a:headEnd/>
            <a:tailEnd/>
          </a:ln>
        </p:spPr>
        <p:txBody>
          <a:bodyPr>
            <a:spAutoFit/>
          </a:bodyPr>
          <a:lstStyle/>
          <a:p>
            <a:r>
              <a:rPr lang="en-US"/>
              <a:t>Typical values for </a:t>
            </a:r>
            <a:r>
              <a:rPr lang="en-US" i="1">
                <a:latin typeface="Times New Roman" pitchFamily="18" charset="0"/>
                <a:cs typeface="Times New Roman" pitchFamily="18" charset="0"/>
              </a:rPr>
              <a:t>D</a:t>
            </a:r>
            <a:r>
              <a:rPr lang="en-US" i="1" baseline="-25000">
                <a:latin typeface="Times New Roman" pitchFamily="18" charset="0"/>
                <a:cs typeface="Times New Roman" pitchFamily="18" charset="0"/>
              </a:rPr>
              <a:t>p</a:t>
            </a:r>
            <a:r>
              <a:rPr lang="en-US"/>
              <a:t> and </a:t>
            </a:r>
            <a:r>
              <a:rPr lang="en-US" i="1">
                <a:latin typeface="Times New Roman" pitchFamily="18" charset="0"/>
                <a:cs typeface="Times New Roman" pitchFamily="18" charset="0"/>
              </a:rPr>
              <a:t>D</a:t>
            </a:r>
            <a:r>
              <a:rPr lang="en-US" i="1" baseline="-25000">
                <a:latin typeface="Times New Roman" pitchFamily="18" charset="0"/>
                <a:cs typeface="Times New Roman" pitchFamily="18" charset="0"/>
              </a:rPr>
              <a:t>n</a:t>
            </a:r>
            <a:r>
              <a:rPr lang="en-US"/>
              <a:t> in intrinsic silicon are:</a:t>
            </a:r>
          </a:p>
          <a:p>
            <a:endParaRPr lang="en-US"/>
          </a:p>
          <a:p>
            <a:r>
              <a:rPr lang="en-US" i="1">
                <a:latin typeface="Times New Roman" pitchFamily="18" charset="0"/>
                <a:cs typeface="Times New Roman" pitchFamily="18" charset="0"/>
              </a:rPr>
              <a:t>D</a:t>
            </a:r>
            <a:r>
              <a:rPr lang="en-US" i="1" baseline="-25000">
                <a:latin typeface="Times New Roman" pitchFamily="18" charset="0"/>
                <a:cs typeface="Times New Roman" pitchFamily="18" charset="0"/>
              </a:rPr>
              <a:t>p </a:t>
            </a:r>
            <a:r>
              <a:rPr lang="en-US" i="1">
                <a:latin typeface="Times New Roman" pitchFamily="18" charset="0"/>
                <a:cs typeface="Times New Roman" pitchFamily="18" charset="0"/>
              </a:rPr>
              <a:t> = 12 cm</a:t>
            </a:r>
            <a:r>
              <a:rPr lang="en-US" i="1" baseline="30000">
                <a:latin typeface="Times New Roman" pitchFamily="18" charset="0"/>
                <a:cs typeface="Times New Roman" pitchFamily="18" charset="0"/>
              </a:rPr>
              <a:t>2</a:t>
            </a:r>
            <a:r>
              <a:rPr lang="en-US" i="1">
                <a:latin typeface="Times New Roman" pitchFamily="18" charset="0"/>
                <a:cs typeface="Times New Roman" pitchFamily="18" charset="0"/>
              </a:rPr>
              <a:t>/s   and   D</a:t>
            </a:r>
            <a:r>
              <a:rPr lang="en-US" i="1" baseline="-25000">
                <a:latin typeface="Times New Roman" pitchFamily="18" charset="0"/>
                <a:cs typeface="Times New Roman" pitchFamily="18" charset="0"/>
              </a:rPr>
              <a:t>n</a:t>
            </a:r>
            <a:r>
              <a:rPr lang="en-US" i="1">
                <a:latin typeface="Times New Roman" pitchFamily="18" charset="0"/>
                <a:cs typeface="Times New Roman" pitchFamily="18" charset="0"/>
              </a:rPr>
              <a:t> = 35 cm</a:t>
            </a:r>
            <a:r>
              <a:rPr lang="en-US" i="1" baseline="30000">
                <a:latin typeface="Times New Roman" pitchFamily="18" charset="0"/>
                <a:cs typeface="Times New Roman" pitchFamily="18" charset="0"/>
              </a:rPr>
              <a:t>2</a:t>
            </a:r>
            <a:r>
              <a:rPr lang="en-US" i="1">
                <a:latin typeface="Times New Roman" pitchFamily="18" charset="0"/>
                <a:cs typeface="Times New Roman" pitchFamily="18" charset="0"/>
              </a:rPr>
              <a:t>/s</a:t>
            </a:r>
            <a:endParaRPr lang="en-US"/>
          </a:p>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487"/>
                                        </p:tgtEl>
                                        <p:attrNameLst>
                                          <p:attrName>style.visibility</p:attrName>
                                        </p:attrNameLst>
                                      </p:cBhvr>
                                      <p:to>
                                        <p:strVal val="visible"/>
                                      </p:to>
                                    </p:set>
                                    <p:animEffect transition="in" filter="wipe(left)">
                                      <p:cBhvr>
                                        <p:cTn id="7" dur="1000"/>
                                        <p:tgtEl>
                                          <p:spTgt spid="2048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488"/>
                                        </p:tgtEl>
                                        <p:attrNameLst>
                                          <p:attrName>style.visibility</p:attrName>
                                        </p:attrNameLst>
                                      </p:cBhvr>
                                      <p:to>
                                        <p:strVal val="visible"/>
                                      </p:to>
                                    </p:set>
                                    <p:animEffect transition="in" filter="wipe(left)">
                                      <p:cBhvr>
                                        <p:cTn id="12" dur="1000"/>
                                        <p:tgtEl>
                                          <p:spTgt spid="2048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10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0489"/>
                                        </p:tgtEl>
                                        <p:attrNameLst>
                                          <p:attrName>style.visibility</p:attrName>
                                        </p:attrNameLst>
                                      </p:cBhvr>
                                      <p:to>
                                        <p:strVal val="visible"/>
                                      </p:to>
                                    </p:set>
                                    <p:animEffect transition="in" filter="wipe(left)">
                                      <p:cBhvr>
                                        <p:cTn id="22" dur="1000"/>
                                        <p:tgtEl>
                                          <p:spTgt spid="204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7" grpId="0"/>
      <p:bldP spid="2048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457200" y="80962"/>
            <a:ext cx="8229600" cy="604838"/>
          </a:xfrm>
        </p:spPr>
        <p:txBody>
          <a:bodyPr/>
          <a:lstStyle/>
          <a:p>
            <a:pPr eaLnBrk="1" hangingPunct="1">
              <a:defRPr/>
            </a:pPr>
            <a:r>
              <a:rPr lang="en-US" b="1" dirty="0">
                <a:solidFill>
                  <a:srgbClr val="003366"/>
                </a:solidFill>
              </a:rPr>
              <a:t>Semiconductors</a:t>
            </a:r>
            <a:endParaRPr lang="en-US" b="1" dirty="0" smtClean="0">
              <a:solidFill>
                <a:srgbClr val="663300"/>
              </a:solidFill>
              <a:effectLst>
                <a:outerShdw blurRad="38100" dist="38100" dir="2700000" algn="tl">
                  <a:srgbClr val="C0C0C0"/>
                </a:outerShdw>
              </a:effectLst>
              <a:latin typeface="Times New Roman" pitchFamily="18" charset="0"/>
            </a:endParaRPr>
          </a:p>
        </p:txBody>
      </p:sp>
      <p:sp>
        <p:nvSpPr>
          <p:cNvPr id="102403" name="Rectangle 3"/>
          <p:cNvSpPr>
            <a:spLocks noGrp="1" noChangeArrowheads="1"/>
          </p:cNvSpPr>
          <p:nvPr>
            <p:ph type="body" sz="half" idx="1"/>
          </p:nvPr>
        </p:nvSpPr>
        <p:spPr>
          <a:xfrm>
            <a:off x="457200" y="914400"/>
            <a:ext cx="7939088" cy="3657600"/>
          </a:xfrm>
        </p:spPr>
        <p:txBody>
          <a:bodyPr/>
          <a:lstStyle/>
          <a:p>
            <a:pPr eaLnBrk="1" hangingPunct="1">
              <a:lnSpc>
                <a:spcPct val="90000"/>
              </a:lnSpc>
              <a:buFontTx/>
              <a:buNone/>
              <a:defRPr/>
            </a:pPr>
            <a:r>
              <a:rPr lang="en-US" sz="2400" dirty="0" smtClean="0">
                <a:solidFill>
                  <a:srgbClr val="003366"/>
                </a:solidFill>
              </a:rPr>
              <a:t>Semiconductors are materials whose electrical properties lie between Conductors and Insulators.  </a:t>
            </a:r>
          </a:p>
          <a:p>
            <a:pPr eaLnBrk="1" hangingPunct="1">
              <a:lnSpc>
                <a:spcPct val="90000"/>
              </a:lnSpc>
              <a:buFontTx/>
              <a:buNone/>
              <a:defRPr/>
            </a:pPr>
            <a:r>
              <a:rPr lang="en-US" sz="2400" dirty="0" smtClean="0">
                <a:solidFill>
                  <a:srgbClr val="003366"/>
                </a:solidFill>
              </a:rPr>
              <a:t>   </a:t>
            </a:r>
          </a:p>
          <a:p>
            <a:pPr eaLnBrk="1" hangingPunct="1">
              <a:lnSpc>
                <a:spcPct val="90000"/>
              </a:lnSpc>
              <a:buFontTx/>
              <a:buNone/>
              <a:defRPr/>
            </a:pPr>
            <a:r>
              <a:rPr lang="en-US" sz="2400" dirty="0" smtClean="0">
                <a:solidFill>
                  <a:srgbClr val="003366"/>
                </a:solidFill>
              </a:rPr>
              <a:t>Ex : Silicon and Germanium: 	in element form</a:t>
            </a:r>
          </a:p>
          <a:p>
            <a:pPr eaLnBrk="1" hangingPunct="1">
              <a:lnSpc>
                <a:spcPct val="90000"/>
              </a:lnSpc>
              <a:buFontTx/>
              <a:buNone/>
              <a:defRPr/>
            </a:pPr>
            <a:r>
              <a:rPr lang="en-GB" sz="2400" dirty="0" smtClean="0">
                <a:solidFill>
                  <a:srgbClr val="003366"/>
                </a:solidFill>
              </a:rPr>
              <a:t>	  : </a:t>
            </a:r>
            <a:r>
              <a:rPr lang="en-GB" sz="2400" dirty="0" smtClean="0">
                <a:solidFill>
                  <a:srgbClr val="FF0000"/>
                </a:solidFill>
              </a:rPr>
              <a:t>Gallium Arsenide 		in compound form</a:t>
            </a:r>
            <a:r>
              <a:rPr lang="en-GB" sz="2400" dirty="0" smtClean="0">
                <a:solidFill>
                  <a:srgbClr val="003366"/>
                </a:solidFill>
              </a:rPr>
              <a:t> 	</a:t>
            </a:r>
          </a:p>
          <a:p>
            <a:pPr eaLnBrk="1" hangingPunct="1">
              <a:lnSpc>
                <a:spcPct val="90000"/>
              </a:lnSpc>
              <a:buFontTx/>
              <a:buNone/>
              <a:defRPr/>
            </a:pPr>
            <a:r>
              <a:rPr lang="en-GB" sz="2400" dirty="0" smtClean="0">
                <a:solidFill>
                  <a:srgbClr val="003366"/>
                </a:solidFill>
              </a:rPr>
              <a:t>	</a:t>
            </a:r>
            <a:endParaRPr lang="en-GB" sz="2400" b="1" dirty="0" smtClean="0">
              <a:solidFill>
                <a:srgbClr val="CC3300"/>
              </a:solidFill>
              <a:effectLst>
                <a:outerShdw blurRad="38100" dist="38100" dir="2700000" algn="tl">
                  <a:srgbClr val="C0C0C0"/>
                </a:outerShdw>
              </a:effectLst>
            </a:endParaRPr>
          </a:p>
          <a:p>
            <a:pPr eaLnBrk="1" hangingPunct="1">
              <a:lnSpc>
                <a:spcPct val="90000"/>
              </a:lnSpc>
              <a:buFontTx/>
              <a:buNone/>
              <a:defRPr/>
            </a:pPr>
            <a:r>
              <a:rPr lang="en-GB" sz="2400" dirty="0" smtClean="0">
                <a:solidFill>
                  <a:srgbClr val="003366"/>
                </a:solidFill>
              </a:rPr>
              <a:t>			</a:t>
            </a:r>
          </a:p>
          <a:p>
            <a:pPr algn="ctr" eaLnBrk="1" hangingPunct="1">
              <a:lnSpc>
                <a:spcPct val="90000"/>
              </a:lnSpc>
              <a:buFontTx/>
              <a:buNone/>
              <a:defRPr/>
            </a:pPr>
            <a:endParaRPr lang="en-GB" sz="2400" dirty="0" smtClean="0">
              <a:solidFill>
                <a:srgbClr val="003366"/>
              </a:solidFill>
            </a:endParaRPr>
          </a:p>
          <a:p>
            <a:pPr algn="ctr" eaLnBrk="1" hangingPunct="1">
              <a:lnSpc>
                <a:spcPct val="90000"/>
              </a:lnSpc>
              <a:buFontTx/>
              <a:buNone/>
              <a:defRPr/>
            </a:pPr>
            <a:r>
              <a:rPr lang="en-GB" sz="2400" dirty="0" smtClean="0">
                <a:solidFill>
                  <a:srgbClr val="003366"/>
                </a:solidFill>
              </a:rPr>
              <a:t>Difference in conductivity</a:t>
            </a:r>
          </a:p>
          <a:p>
            <a:pPr eaLnBrk="1" hangingPunct="1">
              <a:lnSpc>
                <a:spcPct val="90000"/>
              </a:lnSpc>
              <a:buFontTx/>
              <a:buNone/>
              <a:defRPr/>
            </a:pPr>
            <a:endParaRPr lang="en-US" sz="2400" dirty="0" smtClean="0">
              <a:solidFill>
                <a:srgbClr val="003366"/>
              </a:solidFill>
            </a:endParaRPr>
          </a:p>
        </p:txBody>
      </p:sp>
      <p:pic>
        <p:nvPicPr>
          <p:cNvPr id="8196" name="Picture 4" descr="picSi-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968375" y="4876800"/>
            <a:ext cx="7427913" cy="149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54538904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r>
              <a:rPr lang="en-US" smtClean="0"/>
              <a:t>Einstein's Relation</a:t>
            </a:r>
          </a:p>
        </p:txBody>
      </p:sp>
      <p:sp>
        <p:nvSpPr>
          <p:cNvPr id="13316" name="Rectangle 3"/>
          <p:cNvSpPr>
            <a:spLocks noGrp="1" noChangeArrowheads="1"/>
          </p:cNvSpPr>
          <p:nvPr>
            <p:ph type="body" sz="half" idx="1"/>
          </p:nvPr>
        </p:nvSpPr>
        <p:spPr>
          <a:xfrm>
            <a:off x="609600" y="4876800"/>
            <a:ext cx="7772400" cy="685800"/>
          </a:xfrm>
        </p:spPr>
        <p:txBody>
          <a:bodyPr/>
          <a:lstStyle/>
          <a:p>
            <a:pPr marL="0" indent="0">
              <a:buFontTx/>
              <a:buNone/>
            </a:pPr>
            <a:r>
              <a:rPr lang="en-US" sz="1800" smtClean="0"/>
              <a:t>While the physics behind drift and diffusion currents are totally different, Einstein’s relation provides link between the two.</a:t>
            </a:r>
          </a:p>
        </p:txBody>
      </p:sp>
      <p:graphicFrame>
        <p:nvGraphicFramePr>
          <p:cNvPr id="13314" name="Object 2"/>
          <p:cNvGraphicFramePr>
            <a:graphicFrameLocks noChangeAspect="1"/>
          </p:cNvGraphicFramePr>
          <p:nvPr/>
        </p:nvGraphicFramePr>
        <p:xfrm>
          <a:off x="1600200" y="3048000"/>
          <a:ext cx="2651125" cy="990600"/>
        </p:xfrm>
        <a:graphic>
          <a:graphicData uri="http://schemas.openxmlformats.org/presentationml/2006/ole">
            <mc:AlternateContent xmlns:mc="http://schemas.openxmlformats.org/markup-compatibility/2006">
              <mc:Choice xmlns:v="urn:schemas-microsoft-com:vml" Requires="v">
                <p:oleObj spid="_x0000_s13410" name="Equation" r:id="rId3" imgW="1257300" imgH="469900" progId="Equation.3">
                  <p:embed/>
                </p:oleObj>
              </mc:Choice>
              <mc:Fallback>
                <p:oleObj name="Equation" r:id="rId3" imgW="1257300" imgH="4699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3048000"/>
                        <a:ext cx="2651125"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3317" name="Picture 8"/>
          <p:cNvPicPr>
            <a:picLocks noChangeAspect="1" noChangeArrowheads="1"/>
          </p:cNvPicPr>
          <p:nvPr/>
        </p:nvPicPr>
        <p:blipFill>
          <a:blip r:embed="rId5" cstate="print"/>
          <a:srcRect r="645" b="42651"/>
          <a:stretch>
            <a:fillRect/>
          </a:stretch>
        </p:blipFill>
        <p:spPr bwMode="auto">
          <a:xfrm>
            <a:off x="1371600" y="1143000"/>
            <a:ext cx="5867400" cy="1524000"/>
          </a:xfrm>
          <a:prstGeom prst="rect">
            <a:avLst/>
          </a:prstGeom>
          <a:noFill/>
          <a:ln w="9525">
            <a:noFill/>
            <a:miter lim="800000"/>
            <a:headEnd/>
            <a:tailEnd/>
          </a:ln>
        </p:spPr>
      </p:pic>
      <p:sp>
        <p:nvSpPr>
          <p:cNvPr id="13318" name="TextBox 8"/>
          <p:cNvSpPr txBox="1">
            <a:spLocks noChangeArrowheads="1"/>
          </p:cNvSpPr>
          <p:nvPr/>
        </p:nvSpPr>
        <p:spPr bwMode="auto">
          <a:xfrm>
            <a:off x="5105400" y="4038600"/>
            <a:ext cx="3581400" cy="646113"/>
          </a:xfrm>
          <a:prstGeom prst="rect">
            <a:avLst/>
          </a:prstGeom>
          <a:noFill/>
          <a:ln w="9525">
            <a:noFill/>
            <a:miter lim="800000"/>
            <a:headEnd/>
            <a:tailEnd/>
          </a:ln>
        </p:spPr>
        <p:txBody>
          <a:bodyPr>
            <a:spAutoFit/>
          </a:bodyPr>
          <a:lstStyle/>
          <a:p>
            <a:r>
              <a:rPr lang="en-US"/>
              <a:t>At room temperature  (i.e. 300 K)</a:t>
            </a:r>
          </a:p>
          <a:p>
            <a:r>
              <a:rPr lang="en-US"/>
              <a:t>       </a:t>
            </a:r>
            <a:r>
              <a:rPr lang="en-US" i="1">
                <a:latin typeface="Times New Roman" pitchFamily="18" charset="0"/>
                <a:cs typeface="Times New Roman" pitchFamily="18" charset="0"/>
              </a:rPr>
              <a:t>V</a:t>
            </a:r>
            <a:r>
              <a:rPr lang="en-US" i="1" baseline="-25000">
                <a:latin typeface="Times New Roman" pitchFamily="18" charset="0"/>
                <a:cs typeface="Times New Roman" pitchFamily="18" charset="0"/>
              </a:rPr>
              <a:t>T   </a:t>
            </a:r>
            <a:r>
              <a:rPr lang="en-US" i="1">
                <a:latin typeface="Times New Roman" pitchFamily="18" charset="0"/>
                <a:cs typeface="Times New Roman" pitchFamily="18" charset="0"/>
              </a:rPr>
              <a:t>= 25.9 mv</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18584"/>
          <a:stretch/>
        </p:blipFill>
        <p:spPr>
          <a:xfrm>
            <a:off x="0" y="83456"/>
            <a:ext cx="9067800" cy="1897744"/>
          </a:xfrm>
          <a:prstGeom prst="rect">
            <a:avLst/>
          </a:prstGeom>
        </p:spPr>
      </p:pic>
      <p:pic>
        <p:nvPicPr>
          <p:cNvPr id="7" name="Picture 6"/>
          <p:cNvPicPr>
            <a:picLocks noChangeAspect="1"/>
          </p:cNvPicPr>
          <p:nvPr/>
        </p:nvPicPr>
        <p:blipFill rotWithShape="1">
          <a:blip r:embed="rId3"/>
          <a:srcRect t="64151"/>
          <a:stretch/>
        </p:blipFill>
        <p:spPr>
          <a:xfrm>
            <a:off x="10886" y="5410200"/>
            <a:ext cx="9067800" cy="1447800"/>
          </a:xfrm>
          <a:prstGeom prst="rect">
            <a:avLst/>
          </a:prstGeom>
        </p:spPr>
      </p:pic>
      <p:pic>
        <p:nvPicPr>
          <p:cNvPr id="4" name="Picture 3"/>
          <p:cNvPicPr>
            <a:picLocks noChangeAspect="1"/>
          </p:cNvPicPr>
          <p:nvPr/>
        </p:nvPicPr>
        <p:blipFill rotWithShape="1">
          <a:blip r:embed="rId3"/>
          <a:srcRect t="41510" b="37735"/>
          <a:stretch/>
        </p:blipFill>
        <p:spPr>
          <a:xfrm>
            <a:off x="10886" y="4038600"/>
            <a:ext cx="9067800" cy="838200"/>
          </a:xfrm>
          <a:prstGeom prst="rect">
            <a:avLst/>
          </a:prstGeom>
        </p:spPr>
      </p:pic>
      <p:pic>
        <p:nvPicPr>
          <p:cNvPr id="5" name="Picture 4"/>
          <p:cNvPicPr>
            <a:picLocks noChangeAspect="1"/>
          </p:cNvPicPr>
          <p:nvPr/>
        </p:nvPicPr>
        <p:blipFill rotWithShape="1">
          <a:blip r:embed="rId3"/>
          <a:srcRect b="71698"/>
          <a:stretch/>
        </p:blipFill>
        <p:spPr>
          <a:xfrm>
            <a:off x="0" y="2362200"/>
            <a:ext cx="9067800" cy="1143000"/>
          </a:xfrm>
          <a:prstGeom prst="rect">
            <a:avLst/>
          </a:prstGeom>
        </p:spPr>
      </p:pic>
    </p:spTree>
    <p:extLst>
      <p:ext uri="{BB962C8B-B14F-4D97-AF65-F5344CB8AC3E}">
        <p14:creationId xmlns:p14="http://schemas.microsoft.com/office/powerpoint/2010/main" val="950148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65365"/>
          <a:stretch/>
        </p:blipFill>
        <p:spPr>
          <a:xfrm>
            <a:off x="50800" y="190500"/>
            <a:ext cx="3149318" cy="2362200"/>
          </a:xfrm>
          <a:prstGeom prst="rect">
            <a:avLst/>
          </a:prstGeom>
        </p:spPr>
      </p:pic>
      <p:pic>
        <p:nvPicPr>
          <p:cNvPr id="5" name="Picture 4"/>
          <p:cNvPicPr>
            <a:picLocks noChangeAspect="1"/>
          </p:cNvPicPr>
          <p:nvPr/>
        </p:nvPicPr>
        <p:blipFill>
          <a:blip r:embed="rId3"/>
          <a:stretch>
            <a:fillRect/>
          </a:stretch>
        </p:blipFill>
        <p:spPr>
          <a:xfrm>
            <a:off x="50800" y="3657600"/>
            <a:ext cx="9074775" cy="3124200"/>
          </a:xfrm>
          <a:prstGeom prst="rect">
            <a:avLst/>
          </a:prstGeom>
        </p:spPr>
      </p:pic>
      <p:pic>
        <p:nvPicPr>
          <p:cNvPr id="6" name="Picture 5"/>
          <p:cNvPicPr>
            <a:picLocks noChangeAspect="1"/>
          </p:cNvPicPr>
          <p:nvPr/>
        </p:nvPicPr>
        <p:blipFill rotWithShape="1">
          <a:blip r:embed="rId4"/>
          <a:srcRect l="28571" t="68340" b="16950"/>
          <a:stretch/>
        </p:blipFill>
        <p:spPr>
          <a:xfrm>
            <a:off x="228459" y="3048000"/>
            <a:ext cx="8636000" cy="457200"/>
          </a:xfrm>
          <a:prstGeom prst="rect">
            <a:avLst/>
          </a:prstGeom>
        </p:spPr>
      </p:pic>
      <p:pic>
        <p:nvPicPr>
          <p:cNvPr id="7" name="Picture 6"/>
          <p:cNvPicPr>
            <a:picLocks noChangeAspect="1"/>
          </p:cNvPicPr>
          <p:nvPr/>
        </p:nvPicPr>
        <p:blipFill rotWithShape="1">
          <a:blip r:embed="rId2"/>
          <a:srcRect l="37987" t="16129" b="-3226"/>
          <a:stretch/>
        </p:blipFill>
        <p:spPr>
          <a:xfrm>
            <a:off x="3486775" y="210457"/>
            <a:ext cx="5638800" cy="2057400"/>
          </a:xfrm>
          <a:prstGeom prst="rect">
            <a:avLst/>
          </a:prstGeom>
        </p:spPr>
      </p:pic>
      <p:sp>
        <p:nvSpPr>
          <p:cNvPr id="2" name="TextBox 1"/>
          <p:cNvSpPr txBox="1"/>
          <p:nvPr/>
        </p:nvSpPr>
        <p:spPr>
          <a:xfrm>
            <a:off x="72571" y="1242786"/>
            <a:ext cx="3018775" cy="646331"/>
          </a:xfrm>
          <a:prstGeom prst="rect">
            <a:avLst/>
          </a:prstGeom>
          <a:noFill/>
        </p:spPr>
        <p:txBody>
          <a:bodyPr wrap="none" rtlCol="0">
            <a:spAutoFit/>
          </a:bodyPr>
          <a:lstStyle/>
          <a:p>
            <a:r>
              <a:rPr lang="en-US" b="1" dirty="0" smtClean="0"/>
              <a:t>First we will calculate the </a:t>
            </a:r>
          </a:p>
          <a:p>
            <a:r>
              <a:rPr lang="en-US" b="1" dirty="0" smtClean="0"/>
              <a:t>Values of   n and  p</a:t>
            </a:r>
            <a:endParaRPr lang="en-US" b="1" dirty="0"/>
          </a:p>
        </p:txBody>
      </p:sp>
    </p:spTree>
    <p:extLst>
      <p:ext uri="{BB962C8B-B14F-4D97-AF65-F5344CB8AC3E}">
        <p14:creationId xmlns:p14="http://schemas.microsoft.com/office/powerpoint/2010/main" val="309249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600200"/>
            <a:ext cx="9144000" cy="1600200"/>
          </a:xfrm>
          <a:prstGeom prst="rect">
            <a:avLst/>
          </a:prstGeom>
        </p:spPr>
      </p:pic>
    </p:spTree>
    <p:extLst>
      <p:ext uri="{BB962C8B-B14F-4D97-AF65-F5344CB8AC3E}">
        <p14:creationId xmlns:p14="http://schemas.microsoft.com/office/powerpoint/2010/main" val="194840535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715000" y="1734457"/>
            <a:ext cx="2864820" cy="2306953"/>
          </a:xfrm>
          <a:prstGeom prst="rect">
            <a:avLst/>
          </a:prstGeom>
        </p:spPr>
      </p:pic>
      <p:pic>
        <p:nvPicPr>
          <p:cNvPr id="5" name="Picture 4"/>
          <p:cNvPicPr>
            <a:picLocks noChangeAspect="1"/>
          </p:cNvPicPr>
          <p:nvPr/>
        </p:nvPicPr>
        <p:blipFill>
          <a:blip r:embed="rId3"/>
          <a:stretch>
            <a:fillRect/>
          </a:stretch>
        </p:blipFill>
        <p:spPr>
          <a:xfrm>
            <a:off x="0" y="0"/>
            <a:ext cx="9144000" cy="1752600"/>
          </a:xfrm>
          <a:prstGeom prst="rect">
            <a:avLst/>
          </a:prstGeom>
        </p:spPr>
      </p:pic>
      <p:pic>
        <p:nvPicPr>
          <p:cNvPr id="6" name="Picture 5"/>
          <p:cNvPicPr>
            <a:picLocks noChangeAspect="1"/>
          </p:cNvPicPr>
          <p:nvPr/>
        </p:nvPicPr>
        <p:blipFill>
          <a:blip r:embed="rId4"/>
          <a:stretch>
            <a:fillRect/>
          </a:stretch>
        </p:blipFill>
        <p:spPr>
          <a:xfrm>
            <a:off x="0" y="1838520"/>
            <a:ext cx="3962400" cy="3614286"/>
          </a:xfrm>
          <a:prstGeom prst="rect">
            <a:avLst/>
          </a:prstGeom>
        </p:spPr>
      </p:pic>
      <p:pic>
        <p:nvPicPr>
          <p:cNvPr id="7" name="Picture 6"/>
          <p:cNvPicPr>
            <a:picLocks noChangeAspect="1"/>
          </p:cNvPicPr>
          <p:nvPr/>
        </p:nvPicPr>
        <p:blipFill>
          <a:blip r:embed="rId5"/>
          <a:stretch>
            <a:fillRect/>
          </a:stretch>
        </p:blipFill>
        <p:spPr>
          <a:xfrm>
            <a:off x="6659249" y="5283157"/>
            <a:ext cx="2484751" cy="1574843"/>
          </a:xfrm>
          <a:prstGeom prst="rect">
            <a:avLst/>
          </a:prstGeom>
        </p:spPr>
      </p:pic>
      <p:pic>
        <p:nvPicPr>
          <p:cNvPr id="8" name="Picture 7"/>
          <p:cNvPicPr>
            <a:picLocks noChangeAspect="1"/>
          </p:cNvPicPr>
          <p:nvPr/>
        </p:nvPicPr>
        <p:blipFill>
          <a:blip r:embed="rId6"/>
          <a:stretch>
            <a:fillRect/>
          </a:stretch>
        </p:blipFill>
        <p:spPr>
          <a:xfrm>
            <a:off x="5296397" y="4874318"/>
            <a:ext cx="3847603" cy="408839"/>
          </a:xfrm>
          <a:prstGeom prst="rect">
            <a:avLst/>
          </a:prstGeom>
        </p:spPr>
      </p:pic>
    </p:spTree>
    <p:extLst>
      <p:ext uri="{BB962C8B-B14F-4D97-AF65-F5344CB8AC3E}">
        <p14:creationId xmlns:p14="http://schemas.microsoft.com/office/powerpoint/2010/main" val="3889512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par>
                                <p:cTn id="13" presetID="22" presetClass="entr" presetSubtype="1"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285" y="152400"/>
            <a:ext cx="9019807" cy="4800600"/>
          </a:xfrm>
          <a:prstGeom prst="rect">
            <a:avLst/>
          </a:prstGeom>
        </p:spPr>
      </p:pic>
    </p:spTree>
    <p:extLst>
      <p:ext uri="{BB962C8B-B14F-4D97-AF65-F5344CB8AC3E}">
        <p14:creationId xmlns:p14="http://schemas.microsoft.com/office/powerpoint/2010/main" val="198323447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297222" y="2057400"/>
            <a:ext cx="2657331" cy="1143000"/>
          </a:xfrm>
          <a:prstGeom prst="rect">
            <a:avLst/>
          </a:prstGeom>
        </p:spPr>
      </p:pic>
      <p:pic>
        <p:nvPicPr>
          <p:cNvPr id="5" name="Picture 4"/>
          <p:cNvPicPr>
            <a:picLocks noChangeAspect="1"/>
          </p:cNvPicPr>
          <p:nvPr/>
        </p:nvPicPr>
        <p:blipFill>
          <a:blip r:embed="rId3"/>
          <a:stretch>
            <a:fillRect/>
          </a:stretch>
        </p:blipFill>
        <p:spPr>
          <a:xfrm>
            <a:off x="228600" y="4724400"/>
            <a:ext cx="8794576" cy="1447800"/>
          </a:xfrm>
          <a:prstGeom prst="rect">
            <a:avLst/>
          </a:prstGeom>
        </p:spPr>
      </p:pic>
      <p:sp>
        <p:nvSpPr>
          <p:cNvPr id="6" name="Title 5"/>
          <p:cNvSpPr>
            <a:spLocks noGrp="1"/>
          </p:cNvSpPr>
          <p:nvPr>
            <p:ph type="title"/>
          </p:nvPr>
        </p:nvSpPr>
        <p:spPr/>
        <p:txBody>
          <a:bodyPr/>
          <a:lstStyle/>
          <a:p>
            <a:r>
              <a:rPr lang="en-US" dirty="0" smtClean="0"/>
              <a:t>Exercise</a:t>
            </a:r>
            <a:endParaRPr lang="en-US" dirty="0"/>
          </a:p>
        </p:txBody>
      </p:sp>
    </p:spTree>
    <p:extLst>
      <p:ext uri="{BB962C8B-B14F-4D97-AF65-F5344CB8AC3E}">
        <p14:creationId xmlns:p14="http://schemas.microsoft.com/office/powerpoint/2010/main" val="66929933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32657"/>
            <a:ext cx="9144000" cy="2405743"/>
          </a:xfrm>
          <a:prstGeom prst="rect">
            <a:avLst/>
          </a:prstGeom>
        </p:spPr>
      </p:pic>
    </p:spTree>
    <p:extLst>
      <p:ext uri="{BB962C8B-B14F-4D97-AF65-F5344CB8AC3E}">
        <p14:creationId xmlns:p14="http://schemas.microsoft.com/office/powerpoint/2010/main" val="388606472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title"/>
          </p:nvPr>
        </p:nvSpPr>
        <p:spPr>
          <a:xfrm>
            <a:off x="685800" y="152400"/>
            <a:ext cx="7772400" cy="1536700"/>
          </a:xfrm>
        </p:spPr>
        <p:txBody>
          <a:bodyPr rtlCol="0">
            <a:normAutofit fontScale="90000"/>
          </a:bodyPr>
          <a:lstStyle/>
          <a:p>
            <a:pPr eaLnBrk="1" fontAlgn="auto" hangingPunct="1">
              <a:spcAft>
                <a:spcPts val="0"/>
              </a:spcAft>
              <a:defRPr/>
            </a:pPr>
            <a:r>
              <a:rPr lang="en-US" b="1" dirty="0" smtClean="0"/>
              <a:t/>
            </a:r>
            <a:br>
              <a:rPr lang="en-US" b="1" dirty="0" smtClean="0"/>
            </a:br>
            <a:r>
              <a:rPr lang="en-US" b="1" dirty="0" smtClean="0"/>
              <a:t>EE-215</a:t>
            </a:r>
            <a:br>
              <a:rPr lang="en-US" b="1" dirty="0" smtClean="0"/>
            </a:br>
            <a:r>
              <a:rPr lang="en-US" b="1" dirty="0" smtClean="0">
                <a:solidFill>
                  <a:schemeClr val="accent2"/>
                </a:solidFill>
              </a:rPr>
              <a:t>Lecture </a:t>
            </a:r>
            <a:br>
              <a:rPr lang="en-US" b="1" dirty="0" smtClean="0">
                <a:solidFill>
                  <a:schemeClr val="accent2"/>
                </a:solidFill>
              </a:rPr>
            </a:br>
            <a:endParaRPr lang="en-US" b="1" dirty="0" smtClean="0"/>
          </a:p>
        </p:txBody>
      </p:sp>
      <p:sp>
        <p:nvSpPr>
          <p:cNvPr id="19459" name="Rectangle 3"/>
          <p:cNvSpPr>
            <a:spLocks noChangeArrowheads="1"/>
          </p:cNvSpPr>
          <p:nvPr/>
        </p:nvSpPr>
        <p:spPr bwMode="auto">
          <a:xfrm>
            <a:off x="0" y="1702593"/>
            <a:ext cx="9144000" cy="646113"/>
          </a:xfrm>
          <a:prstGeom prst="rect">
            <a:avLst/>
          </a:prstGeom>
          <a:noFill/>
          <a:ln w="9525">
            <a:noFill/>
            <a:miter lim="800000"/>
            <a:headEnd/>
            <a:tailEnd/>
          </a:ln>
        </p:spPr>
        <p:txBody>
          <a:bodyPr>
            <a:spAutoFit/>
          </a:bodyPr>
          <a:lstStyle/>
          <a:p>
            <a:pPr algn="ctr"/>
            <a:r>
              <a:rPr lang="en-US" sz="3600" b="1" dirty="0"/>
              <a:t>Electronic Devices &amp; Circuits</a:t>
            </a:r>
          </a:p>
        </p:txBody>
      </p:sp>
      <p:sp>
        <p:nvSpPr>
          <p:cNvPr id="13316" name="Rectangle 5"/>
          <p:cNvSpPr>
            <a:spLocks noChangeArrowheads="1"/>
          </p:cNvSpPr>
          <p:nvPr/>
        </p:nvSpPr>
        <p:spPr bwMode="auto">
          <a:xfrm>
            <a:off x="1524000" y="2520950"/>
            <a:ext cx="6210300" cy="781050"/>
          </a:xfrm>
          <a:prstGeom prst="rect">
            <a:avLst/>
          </a:prstGeom>
          <a:noFill/>
          <a:ln w="9525">
            <a:noFill/>
            <a:miter lim="800000"/>
            <a:headEnd/>
            <a:tailEnd/>
          </a:ln>
        </p:spPr>
        <p:txBody>
          <a:bodyPr/>
          <a:lstStyle/>
          <a:p>
            <a:pPr marL="342900" indent="-342900" algn="ctr">
              <a:spcBef>
                <a:spcPct val="20000"/>
              </a:spcBef>
              <a:defRPr/>
            </a:pPr>
            <a:r>
              <a:rPr lang="en-US" sz="2000" b="1" dirty="0">
                <a:latin typeface="Arial" pitchFamily="34" charset="0"/>
              </a:rPr>
              <a:t>    Text Book: Chapter 03 (</a:t>
            </a:r>
            <a:r>
              <a:rPr lang="en-US" sz="2000" b="1" dirty="0" err="1">
                <a:latin typeface="Arial" pitchFamily="34" charset="0"/>
              </a:rPr>
              <a:t>S</a:t>
            </a:r>
            <a:r>
              <a:rPr lang="en-US" sz="2000" b="1" cap="all" dirty="0" err="1">
                <a:latin typeface="Arial" pitchFamily="34" charset="0"/>
              </a:rPr>
              <a:t>edra</a:t>
            </a:r>
            <a:r>
              <a:rPr lang="en-US" sz="2000" b="1" cap="all" dirty="0">
                <a:latin typeface="Arial" pitchFamily="34" charset="0"/>
              </a:rPr>
              <a:t>/Smith</a:t>
            </a:r>
            <a:r>
              <a:rPr lang="en-US" sz="2000" b="1" dirty="0">
                <a:latin typeface="Arial" pitchFamily="34" charset="0"/>
              </a:rPr>
              <a:t>   6</a:t>
            </a:r>
            <a:r>
              <a:rPr lang="en-US" sz="2000" b="1" baseline="30000" dirty="0">
                <a:latin typeface="Arial" pitchFamily="34" charset="0"/>
              </a:rPr>
              <a:t>th</a:t>
            </a:r>
            <a:r>
              <a:rPr lang="en-US" sz="2000" b="1" dirty="0">
                <a:latin typeface="Arial" pitchFamily="34" charset="0"/>
              </a:rPr>
              <a:t> Ed) </a:t>
            </a:r>
          </a:p>
          <a:p>
            <a:pPr marL="342900" indent="-342900">
              <a:spcBef>
                <a:spcPct val="20000"/>
              </a:spcBef>
              <a:defRPr/>
            </a:pPr>
            <a:r>
              <a:rPr lang="en-US" sz="2000" b="1" dirty="0">
                <a:solidFill>
                  <a:schemeClr val="tx2"/>
                </a:solidFill>
                <a:latin typeface="Arial" pitchFamily="34" charset="0"/>
              </a:rPr>
              <a:t>  </a:t>
            </a:r>
          </a:p>
          <a:p>
            <a:pPr marL="342900" indent="-342900">
              <a:spcBef>
                <a:spcPct val="20000"/>
              </a:spcBef>
              <a:defRPr/>
            </a:pPr>
            <a:r>
              <a:rPr lang="en-US" sz="2000" b="1" dirty="0">
                <a:latin typeface="Arial" pitchFamily="34" charset="0"/>
              </a:rPr>
              <a:t>    </a:t>
            </a:r>
          </a:p>
        </p:txBody>
      </p:sp>
      <p:sp>
        <p:nvSpPr>
          <p:cNvPr id="19461" name="Rectangle 7"/>
          <p:cNvSpPr>
            <a:spLocks noChangeArrowheads="1"/>
          </p:cNvSpPr>
          <p:nvPr/>
        </p:nvSpPr>
        <p:spPr bwMode="auto">
          <a:xfrm>
            <a:off x="304800" y="5257800"/>
            <a:ext cx="5334000" cy="762000"/>
          </a:xfrm>
          <a:prstGeom prst="rect">
            <a:avLst/>
          </a:prstGeom>
          <a:noFill/>
          <a:ln w="9525">
            <a:noFill/>
            <a:miter lim="800000"/>
            <a:headEnd/>
            <a:tailEnd/>
          </a:ln>
        </p:spPr>
        <p:txBody>
          <a:bodyPr/>
          <a:lstStyle/>
          <a:p>
            <a:pPr marL="342900" indent="-342900">
              <a:spcBef>
                <a:spcPct val="20000"/>
              </a:spcBef>
            </a:pPr>
            <a:r>
              <a:rPr lang="en-US" sz="2000" dirty="0"/>
              <a:t>Instructor: </a:t>
            </a:r>
            <a:r>
              <a:rPr lang="en-US" sz="2000" dirty="0" smtClean="0"/>
              <a:t>Dr. </a:t>
            </a:r>
            <a:r>
              <a:rPr lang="en-US" sz="2000" dirty="0" err="1" smtClean="0"/>
              <a:t>Shakeel</a:t>
            </a:r>
            <a:r>
              <a:rPr lang="en-US" sz="2000" dirty="0" smtClean="0"/>
              <a:t> Alvi</a:t>
            </a:r>
            <a:endParaRPr lang="en-US" sz="2000" dirty="0"/>
          </a:p>
          <a:p>
            <a:pPr marL="342900" indent="-342900">
              <a:spcBef>
                <a:spcPct val="20000"/>
              </a:spcBef>
            </a:pPr>
            <a:r>
              <a:rPr lang="en-US" sz="2000" dirty="0"/>
              <a:t>Class: </a:t>
            </a:r>
            <a:r>
              <a:rPr lang="en-US" sz="2000" dirty="0" smtClean="0"/>
              <a:t>Spring 2022</a:t>
            </a:r>
            <a:endParaRPr lang="en-US" sz="2000" dirty="0"/>
          </a:p>
        </p:txBody>
      </p:sp>
      <p:sp>
        <p:nvSpPr>
          <p:cNvPr id="19462" name="Text Box 4"/>
          <p:cNvSpPr txBox="1">
            <a:spLocks noChangeArrowheads="1"/>
          </p:cNvSpPr>
          <p:nvPr/>
        </p:nvSpPr>
        <p:spPr bwMode="auto">
          <a:xfrm>
            <a:off x="279400" y="6034088"/>
            <a:ext cx="3981450" cy="366712"/>
          </a:xfrm>
          <a:prstGeom prst="rect">
            <a:avLst/>
          </a:prstGeom>
          <a:noFill/>
          <a:ln w="9525">
            <a:noFill/>
            <a:miter lim="800000"/>
            <a:headEnd/>
            <a:tailEnd/>
          </a:ln>
        </p:spPr>
        <p:txBody>
          <a:bodyPr wrap="none">
            <a:spAutoFit/>
          </a:bodyPr>
          <a:lstStyle/>
          <a:p>
            <a:r>
              <a:rPr lang="en-US" b="1" i="1">
                <a:solidFill>
                  <a:schemeClr val="accent2"/>
                </a:solidFill>
              </a:rPr>
              <a:t>Electrical  Engineering Department</a:t>
            </a:r>
          </a:p>
        </p:txBody>
      </p:sp>
      <p:sp>
        <p:nvSpPr>
          <p:cNvPr id="14344" name="Rectangle 8"/>
          <p:cNvSpPr>
            <a:spLocks noChangeArrowheads="1"/>
          </p:cNvSpPr>
          <p:nvPr/>
        </p:nvSpPr>
        <p:spPr bwMode="auto">
          <a:xfrm>
            <a:off x="2819400" y="3276600"/>
            <a:ext cx="6019800" cy="2554288"/>
          </a:xfrm>
          <a:prstGeom prst="rect">
            <a:avLst/>
          </a:prstGeom>
          <a:noFill/>
          <a:ln w="9525">
            <a:noFill/>
            <a:miter lim="800000"/>
            <a:headEnd/>
            <a:tailEnd/>
          </a:ln>
        </p:spPr>
        <p:txBody>
          <a:bodyPr>
            <a:spAutoFit/>
          </a:bodyPr>
          <a:lstStyle/>
          <a:p>
            <a:pPr>
              <a:tabLst>
                <a:tab pos="515938" algn="l"/>
              </a:tabLst>
              <a:defRPr/>
            </a:pPr>
            <a:r>
              <a:rPr lang="en-US" sz="2000" b="1" dirty="0">
                <a:solidFill>
                  <a:schemeClr val="tx2"/>
                </a:solidFill>
                <a:latin typeface="Arial" pitchFamily="34" charset="0"/>
              </a:rPr>
              <a:t>Semiconductors</a:t>
            </a:r>
          </a:p>
          <a:p>
            <a:pPr marL="1023938" indent="-682625">
              <a:defRPr/>
            </a:pPr>
            <a:r>
              <a:rPr lang="en-US" sz="2000" b="1" dirty="0">
                <a:latin typeface="Arial" pitchFamily="34" charset="0"/>
              </a:rPr>
              <a:t>  </a:t>
            </a:r>
            <a:r>
              <a:rPr lang="en-US" sz="2000" dirty="0">
                <a:latin typeface="Arial" pitchFamily="34" charset="0"/>
              </a:rPr>
              <a:t>3.4   The </a:t>
            </a:r>
            <a:r>
              <a:rPr lang="en-US" sz="2000" dirty="0" err="1">
                <a:latin typeface="Arial" pitchFamily="34" charset="0"/>
              </a:rPr>
              <a:t>pn</a:t>
            </a:r>
            <a:r>
              <a:rPr lang="en-US" sz="2000" dirty="0">
                <a:latin typeface="Arial" pitchFamily="34" charset="0"/>
              </a:rPr>
              <a:t> Junction with Open-Circuit   Terminals</a:t>
            </a:r>
          </a:p>
          <a:p>
            <a:pPr marL="463550" indent="-122238">
              <a:defRPr/>
            </a:pPr>
            <a:r>
              <a:rPr lang="en-US" sz="2000" dirty="0">
                <a:latin typeface="Arial" pitchFamily="34" charset="0"/>
              </a:rPr>
              <a:t>	3.5   The </a:t>
            </a:r>
            <a:r>
              <a:rPr lang="en-US" sz="2000" dirty="0" err="1">
                <a:latin typeface="Arial" pitchFamily="34" charset="0"/>
              </a:rPr>
              <a:t>pn</a:t>
            </a:r>
            <a:r>
              <a:rPr lang="en-US" sz="2000" dirty="0">
                <a:latin typeface="Arial" pitchFamily="34" charset="0"/>
              </a:rPr>
              <a:t> Junction with an Applied Voltage</a:t>
            </a:r>
          </a:p>
          <a:p>
            <a:pPr marL="633413" indent="-633413">
              <a:defRPr/>
            </a:pPr>
            <a:endParaRPr lang="en-US" sz="2000" b="1" dirty="0">
              <a:latin typeface="Arial" pitchFamily="34" charset="0"/>
            </a:endParaRPr>
          </a:p>
          <a:p>
            <a:pPr marL="633413" indent="-633413">
              <a:defRPr/>
            </a:pPr>
            <a:r>
              <a:rPr lang="en-US" sz="2000" b="1" dirty="0">
                <a:latin typeface="Arial" pitchFamily="34" charset="0"/>
              </a:rPr>
              <a:t>	</a:t>
            </a:r>
          </a:p>
          <a:p>
            <a:pPr marL="633413" indent="-633413">
              <a:defRPr/>
            </a:pPr>
            <a:endParaRPr lang="en-US" sz="2000" b="1" dirty="0">
              <a:latin typeface="Arial" pitchFamily="34" charset="0"/>
            </a:endParaRPr>
          </a:p>
          <a:p>
            <a:pPr marL="633413" indent="-633413">
              <a:defRPr/>
            </a:pPr>
            <a:r>
              <a:rPr lang="en-US" sz="2000" b="1" dirty="0">
                <a:latin typeface="Arial" pitchFamily="34" charset="0"/>
              </a:rPr>
              <a:t>	</a:t>
            </a:r>
          </a:p>
        </p:txBody>
      </p:sp>
    </p:spTree>
    <p:extLst>
      <p:ext uri="{BB962C8B-B14F-4D97-AF65-F5344CB8AC3E}">
        <p14:creationId xmlns:p14="http://schemas.microsoft.com/office/powerpoint/2010/main" val="537353894"/>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1752600" y="3962400"/>
            <a:ext cx="5562600" cy="400050"/>
          </a:xfrm>
          <a:prstGeom prst="rect">
            <a:avLst/>
          </a:prstGeom>
          <a:noFill/>
          <a:ln w="9525">
            <a:noFill/>
            <a:miter lim="800000"/>
            <a:headEnd/>
            <a:tailEnd/>
          </a:ln>
        </p:spPr>
        <p:txBody>
          <a:bodyPr>
            <a:spAutoFit/>
          </a:bodyPr>
          <a:lstStyle/>
          <a:p>
            <a:pPr>
              <a:spcAft>
                <a:spcPts val="1200"/>
              </a:spcAft>
            </a:pPr>
            <a:r>
              <a:rPr lang="en-US" sz="2000"/>
              <a:t>Simplified physical structure of the </a:t>
            </a:r>
            <a:r>
              <a:rPr lang="en-US" sz="2000" i="1"/>
              <a:t>pn</a:t>
            </a:r>
            <a:r>
              <a:rPr lang="en-US" sz="2000"/>
              <a:t> junction</a:t>
            </a:r>
          </a:p>
        </p:txBody>
      </p:sp>
      <p:pic>
        <p:nvPicPr>
          <p:cNvPr id="20483" name="Picture 4" descr="se03F08"/>
          <p:cNvPicPr>
            <a:picLocks noChangeAspect="1" noChangeArrowheads="1"/>
          </p:cNvPicPr>
          <p:nvPr/>
        </p:nvPicPr>
        <p:blipFill>
          <a:blip r:embed="rId2" cstate="print"/>
          <a:srcRect/>
          <a:stretch>
            <a:fillRect/>
          </a:stretch>
        </p:blipFill>
        <p:spPr bwMode="auto">
          <a:xfrm>
            <a:off x="1219200" y="1447800"/>
            <a:ext cx="6326188" cy="2297113"/>
          </a:xfrm>
          <a:prstGeom prst="rect">
            <a:avLst/>
          </a:prstGeom>
          <a:noFill/>
          <a:ln w="9525">
            <a:noFill/>
            <a:miter lim="800000"/>
            <a:headEnd/>
            <a:tailEnd/>
          </a:ln>
        </p:spPr>
      </p:pic>
      <p:sp>
        <p:nvSpPr>
          <p:cNvPr id="20484" name="Title 5"/>
          <p:cNvSpPr>
            <a:spLocks noGrp="1"/>
          </p:cNvSpPr>
          <p:nvPr>
            <p:ph type="title"/>
          </p:nvPr>
        </p:nvSpPr>
        <p:spPr/>
        <p:txBody>
          <a:bodyPr/>
          <a:lstStyle/>
          <a:p>
            <a:r>
              <a:rPr lang="en-US" b="1" dirty="0" smtClean="0"/>
              <a:t>The PN Junction</a:t>
            </a:r>
          </a:p>
        </p:txBody>
      </p:sp>
      <p:sp>
        <p:nvSpPr>
          <p:cNvPr id="22533" name="Rectangle 6"/>
          <p:cNvSpPr>
            <a:spLocks noChangeArrowheads="1"/>
          </p:cNvSpPr>
          <p:nvPr/>
        </p:nvSpPr>
        <p:spPr bwMode="auto">
          <a:xfrm>
            <a:off x="1143000" y="5029200"/>
            <a:ext cx="6934200" cy="830263"/>
          </a:xfrm>
          <a:prstGeom prst="rect">
            <a:avLst/>
          </a:prstGeom>
          <a:solidFill>
            <a:schemeClr val="accent1"/>
          </a:solidFill>
          <a:ln w="9525">
            <a:noFill/>
            <a:miter lim="800000"/>
            <a:headEnd/>
            <a:tailEnd/>
          </a:ln>
        </p:spPr>
        <p:txBody>
          <a:bodyPr>
            <a:spAutoFit/>
          </a:bodyPr>
          <a:lstStyle/>
          <a:p>
            <a:pPr algn="ctr">
              <a:defRPr/>
            </a:pPr>
            <a:r>
              <a:rPr lang="en-US" sz="2400" dirty="0"/>
              <a:t> As the </a:t>
            </a:r>
            <a:r>
              <a:rPr lang="en-US" sz="2400" i="1" dirty="0" err="1"/>
              <a:t>pn</a:t>
            </a:r>
            <a:r>
              <a:rPr lang="en-US" sz="2400" dirty="0"/>
              <a:t> junction implements the junction diode, its terminals are labeled </a:t>
            </a:r>
            <a:r>
              <a:rPr lang="en-US" sz="2400" b="1" i="1" dirty="0">
                <a:solidFill>
                  <a:schemeClr val="accent6"/>
                </a:solidFill>
              </a:rPr>
              <a:t>anode</a:t>
            </a:r>
            <a:r>
              <a:rPr lang="en-US" sz="2400" dirty="0"/>
              <a:t> and </a:t>
            </a:r>
            <a:r>
              <a:rPr lang="en-US" sz="2400" b="1" i="1" dirty="0">
                <a:solidFill>
                  <a:schemeClr val="accent6"/>
                </a:solidFill>
              </a:rPr>
              <a:t>cathode</a:t>
            </a:r>
          </a:p>
        </p:txBody>
      </p:sp>
    </p:spTree>
    <p:extLst>
      <p:ext uri="{BB962C8B-B14F-4D97-AF65-F5344CB8AC3E}">
        <p14:creationId xmlns:p14="http://schemas.microsoft.com/office/powerpoint/2010/main" val="2940190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22533"/>
                                        </p:tgtEl>
                                        <p:attrNameLst>
                                          <p:attrName>style.visibility</p:attrName>
                                        </p:attrNameLst>
                                      </p:cBhvr>
                                      <p:to>
                                        <p:strVal val="visible"/>
                                      </p:to>
                                    </p:set>
                                    <p:anim calcmode="lin" valueType="num">
                                      <p:cBhvr>
                                        <p:cTn id="7" dur="500" fill="hold"/>
                                        <p:tgtEl>
                                          <p:spTgt spid="22533"/>
                                        </p:tgtEl>
                                        <p:attrNameLst>
                                          <p:attrName>ppt_w</p:attrName>
                                        </p:attrNameLst>
                                      </p:cBhvr>
                                      <p:tavLst>
                                        <p:tav tm="0">
                                          <p:val>
                                            <p:fltVal val="0"/>
                                          </p:val>
                                        </p:tav>
                                        <p:tav tm="100000">
                                          <p:val>
                                            <p:strVal val="#ppt_w"/>
                                          </p:val>
                                        </p:tav>
                                      </p:tavLst>
                                    </p:anim>
                                    <p:anim calcmode="lin" valueType="num">
                                      <p:cBhvr>
                                        <p:cTn id="8" dur="500" fill="hold"/>
                                        <p:tgtEl>
                                          <p:spTgt spid="22533"/>
                                        </p:tgtEl>
                                        <p:attrNameLst>
                                          <p:attrName>ppt_h</p:attrName>
                                        </p:attrNameLst>
                                      </p:cBhvr>
                                      <p:tavLst>
                                        <p:tav tm="0">
                                          <p:val>
                                            <p:fltVal val="0"/>
                                          </p:val>
                                        </p:tav>
                                        <p:tav tm="100000">
                                          <p:val>
                                            <p:strVal val="#ppt_h"/>
                                          </p:val>
                                        </p:tav>
                                      </p:tavLst>
                                    </p:anim>
                                    <p:animEffect transition="in" filter="fade">
                                      <p:cBhvr>
                                        <p:cTn id="9" dur="500"/>
                                        <p:tgtEl>
                                          <p:spTgt spid="225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3"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9202" name="Text Box 2"/>
          <p:cNvSpPr txBox="1">
            <a:spLocks noChangeArrowheads="1"/>
          </p:cNvSpPr>
          <p:nvPr/>
        </p:nvSpPr>
        <p:spPr bwMode="auto">
          <a:xfrm>
            <a:off x="43543" y="685800"/>
            <a:ext cx="8610600" cy="5232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anose="05000000000000000000" pitchFamily="2" charset="2"/>
              <a:buNone/>
            </a:pPr>
            <a:r>
              <a:rPr lang="en-US" altLang="en-US" sz="3200" b="1" i="1" dirty="0" smtClean="0">
                <a:effectLst>
                  <a:outerShdw blurRad="38100" dist="38100" dir="2700000" algn="tl">
                    <a:srgbClr val="C0C0C0"/>
                  </a:outerShdw>
                </a:effectLst>
                <a:cs typeface="Times New Roman" panose="02020603050405020304" pitchFamily="18" charset="0"/>
              </a:rPr>
              <a:t>Semiconductors</a:t>
            </a:r>
          </a:p>
          <a:p>
            <a:pPr>
              <a:spcBef>
                <a:spcPct val="50000"/>
              </a:spcBef>
              <a:buFont typeface="Wingdings" panose="05000000000000000000" pitchFamily="2" charset="2"/>
              <a:buNone/>
            </a:pPr>
            <a:endParaRPr lang="en-US" altLang="en-US" sz="2400" b="1" i="1" dirty="0">
              <a:effectLst>
                <a:outerShdw blurRad="38100" dist="38100" dir="2700000" algn="tl">
                  <a:srgbClr val="C0C0C0"/>
                </a:outerShdw>
              </a:effectLst>
              <a:cs typeface="Times New Roman" panose="02020603050405020304" pitchFamily="18" charset="0"/>
            </a:endParaRPr>
          </a:p>
          <a:p>
            <a:pPr>
              <a:spcBef>
                <a:spcPct val="50000"/>
              </a:spcBef>
              <a:buFont typeface="Wingdings" panose="05000000000000000000" pitchFamily="2" charset="2"/>
              <a:buChar char="Ø"/>
            </a:pPr>
            <a:r>
              <a:rPr lang="en-US" altLang="en-US" sz="2800" dirty="0" smtClean="0">
                <a:cs typeface="Times New Roman" panose="02020603050405020304" pitchFamily="18" charset="0"/>
              </a:rPr>
              <a:t>  </a:t>
            </a:r>
            <a:r>
              <a:rPr lang="en-US" altLang="en-US" sz="2800" dirty="0">
                <a:cs typeface="Times New Roman" panose="02020603050405020304" pitchFamily="18" charset="0"/>
              </a:rPr>
              <a:t>in its pure (intrinsic) state is neither a good conductor nor a good </a:t>
            </a:r>
            <a:r>
              <a:rPr lang="en-US" altLang="en-US" sz="2800" dirty="0" smtClean="0">
                <a:cs typeface="Times New Roman" panose="02020603050405020304" pitchFamily="18" charset="0"/>
              </a:rPr>
              <a:t>insulator</a:t>
            </a:r>
          </a:p>
          <a:p>
            <a:pPr>
              <a:spcBef>
                <a:spcPct val="50000"/>
              </a:spcBef>
              <a:buFont typeface="Wingdings" panose="05000000000000000000" pitchFamily="2" charset="2"/>
              <a:buChar char="Ø"/>
            </a:pPr>
            <a:endParaRPr lang="en-US" altLang="en-US" sz="2800" dirty="0">
              <a:cs typeface="Times New Roman" panose="02020603050405020304" pitchFamily="18" charset="0"/>
            </a:endParaRPr>
          </a:p>
          <a:p>
            <a:pPr>
              <a:spcBef>
                <a:spcPct val="50000"/>
              </a:spcBef>
              <a:buFont typeface="Wingdings" panose="05000000000000000000" pitchFamily="2" charset="2"/>
              <a:buChar char="Ø"/>
            </a:pPr>
            <a:r>
              <a:rPr lang="en-US" altLang="en-US" sz="2800" dirty="0">
                <a:cs typeface="Times New Roman" panose="02020603050405020304" pitchFamily="18" charset="0"/>
              </a:rPr>
              <a:t>  most commonly use semiconductor ; silicon(Si), germanium(Ge), and carbon(C</a:t>
            </a:r>
            <a:r>
              <a:rPr lang="en-US" altLang="en-US" sz="2800" dirty="0" smtClean="0">
                <a:cs typeface="Times New Roman" panose="02020603050405020304" pitchFamily="18" charset="0"/>
              </a:rPr>
              <a:t>).</a:t>
            </a:r>
          </a:p>
          <a:p>
            <a:pPr>
              <a:spcBef>
                <a:spcPct val="50000"/>
              </a:spcBef>
              <a:buFont typeface="Wingdings" panose="05000000000000000000" pitchFamily="2" charset="2"/>
              <a:buChar char="Ø"/>
            </a:pPr>
            <a:endParaRPr lang="en-US" altLang="en-US" sz="2800" dirty="0">
              <a:cs typeface="Times New Roman" panose="02020603050405020304" pitchFamily="18" charset="0"/>
            </a:endParaRPr>
          </a:p>
          <a:p>
            <a:pPr>
              <a:spcBef>
                <a:spcPct val="50000"/>
              </a:spcBef>
              <a:buFont typeface="Wingdings" panose="05000000000000000000" pitchFamily="2" charset="2"/>
              <a:buChar char="Ø"/>
            </a:pPr>
            <a:r>
              <a:rPr lang="en-US" altLang="en-US" sz="2800" dirty="0">
                <a:cs typeface="Times New Roman" panose="02020603050405020304" pitchFamily="18" charset="0"/>
              </a:rPr>
              <a:t>  contains four valence electrons</a:t>
            </a:r>
          </a:p>
        </p:txBody>
      </p:sp>
      <p:sp>
        <p:nvSpPr>
          <p:cNvPr id="4" name="Pentagon 3"/>
          <p:cNvSpPr/>
          <p:nvPr/>
        </p:nvSpPr>
        <p:spPr>
          <a:xfrm>
            <a:off x="14514" y="0"/>
            <a:ext cx="1752600" cy="6858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I</a:t>
            </a:r>
            <a:r>
              <a:rPr lang="en-US" sz="1600" b="1" dirty="0" smtClean="0">
                <a:solidFill>
                  <a:schemeClr val="tx1"/>
                </a:solidFill>
              </a:rPr>
              <a:t>ntroduction</a:t>
            </a:r>
            <a:endParaRPr lang="en-US" sz="1600" b="1" dirty="0">
              <a:solidFill>
                <a:schemeClr val="tx1"/>
              </a:solidFill>
            </a:endParaRPr>
          </a:p>
        </p:txBody>
      </p:sp>
      <p:pic>
        <p:nvPicPr>
          <p:cNvPr id="5" name="Picture 4" descr="Insulators, Conductors and Semiconductors - Inst Too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5912" y="4343400"/>
            <a:ext cx="3128088" cy="2267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0482077"/>
      </p:ext>
    </p:extLst>
  </p:cSld>
  <p:clrMapOvr>
    <a:masterClrMapping/>
  </p:clrMapOvr>
  <p:transition>
    <p:split orient="vert" dir="in"/>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4" descr="se03F09"/>
          <p:cNvPicPr>
            <a:picLocks noChangeAspect="1" noChangeArrowheads="1"/>
          </p:cNvPicPr>
          <p:nvPr/>
        </p:nvPicPr>
        <p:blipFill>
          <a:blip r:embed="rId2" cstate="print"/>
          <a:srcRect r="44379" b="4478"/>
          <a:stretch>
            <a:fillRect/>
          </a:stretch>
        </p:blipFill>
        <p:spPr bwMode="auto">
          <a:xfrm>
            <a:off x="1309688" y="1752600"/>
            <a:ext cx="6386512" cy="3586163"/>
          </a:xfrm>
          <a:prstGeom prst="rect">
            <a:avLst/>
          </a:prstGeom>
          <a:noFill/>
          <a:ln w="9525">
            <a:noFill/>
            <a:miter lim="800000"/>
            <a:headEnd/>
            <a:tailEnd/>
          </a:ln>
        </p:spPr>
      </p:pic>
      <p:sp>
        <p:nvSpPr>
          <p:cNvPr id="21507" name="Title 5"/>
          <p:cNvSpPr>
            <a:spLocks noGrp="1"/>
          </p:cNvSpPr>
          <p:nvPr>
            <p:ph type="title"/>
          </p:nvPr>
        </p:nvSpPr>
        <p:spPr>
          <a:xfrm>
            <a:off x="457200" y="274638"/>
            <a:ext cx="8229600" cy="1020762"/>
          </a:xfrm>
        </p:spPr>
        <p:txBody>
          <a:bodyPr/>
          <a:lstStyle/>
          <a:p>
            <a:r>
              <a:rPr lang="en-US" b="1" dirty="0" smtClean="0"/>
              <a:t>PN Junction with open Circuit Terminals</a:t>
            </a:r>
          </a:p>
        </p:txBody>
      </p:sp>
    </p:spTree>
    <p:extLst>
      <p:ext uri="{BB962C8B-B14F-4D97-AF65-F5344CB8AC3E}">
        <p14:creationId xmlns:p14="http://schemas.microsoft.com/office/powerpoint/2010/main" val="370018743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152400" y="3352800"/>
            <a:ext cx="8839200" cy="3416320"/>
          </a:xfrm>
          <a:prstGeom prst="rect">
            <a:avLst/>
          </a:prstGeom>
          <a:noFill/>
          <a:ln w="9525">
            <a:noFill/>
            <a:miter lim="800000"/>
            <a:headEnd/>
            <a:tailEnd/>
          </a:ln>
        </p:spPr>
        <p:txBody>
          <a:bodyPr wrap="square">
            <a:spAutoFit/>
          </a:bodyPr>
          <a:lstStyle/>
          <a:p>
            <a:pPr>
              <a:buFont typeface="Wingdings" pitchFamily="2" charset="2"/>
              <a:buChar char="Ø"/>
              <a:defRPr/>
            </a:pPr>
            <a:r>
              <a:rPr lang="en-US" sz="2400" b="1" i="1" dirty="0">
                <a:latin typeface="Times New Roman" pitchFamily="18" charset="0"/>
                <a:cs typeface="Times New Roman" pitchFamily="18" charset="0"/>
              </a:rPr>
              <a:t>   I</a:t>
            </a:r>
            <a:r>
              <a:rPr lang="en-US" sz="2400" b="1" i="1" baseline="-25000" dirty="0">
                <a:latin typeface="Times New Roman" pitchFamily="18" charset="0"/>
                <a:cs typeface="Times New Roman" pitchFamily="18" charset="0"/>
              </a:rPr>
              <a:t>D</a:t>
            </a:r>
            <a:r>
              <a:rPr lang="en-US" sz="2400" b="1" dirty="0">
                <a:latin typeface="Times New Roman" pitchFamily="18" charset="0"/>
                <a:cs typeface="Times New Roman" pitchFamily="18" charset="0"/>
              </a:rPr>
              <a:t> is the diffusion </a:t>
            </a:r>
            <a:r>
              <a:rPr lang="en-US" sz="2400" b="1" dirty="0" smtClean="0">
                <a:latin typeface="Times New Roman" pitchFamily="18" charset="0"/>
                <a:cs typeface="Times New Roman" pitchFamily="18" charset="0"/>
              </a:rPr>
              <a:t>current</a:t>
            </a:r>
          </a:p>
          <a:p>
            <a:pPr>
              <a:buFont typeface="Wingdings" pitchFamily="2" charset="2"/>
              <a:buChar char="Ø"/>
              <a:defRPr/>
            </a:pPr>
            <a:endParaRPr lang="en-US" sz="2400" b="1" dirty="0">
              <a:latin typeface="Times New Roman" pitchFamily="18" charset="0"/>
              <a:cs typeface="Times New Roman" pitchFamily="18" charset="0"/>
            </a:endParaRPr>
          </a:p>
          <a:p>
            <a:pPr>
              <a:buFont typeface="Wingdings" pitchFamily="2" charset="2"/>
              <a:buChar char="Ø"/>
              <a:defRPr/>
            </a:pPr>
            <a:r>
              <a:rPr lang="en-US" sz="2400" dirty="0">
                <a:latin typeface="Times New Roman" pitchFamily="18" charset="0"/>
                <a:cs typeface="Times New Roman" pitchFamily="18" charset="0"/>
              </a:rPr>
              <a:t>  </a:t>
            </a:r>
            <a:r>
              <a:rPr lang="en-US" sz="2400" b="1" i="1" dirty="0">
                <a:latin typeface="Times New Roman" pitchFamily="18" charset="0"/>
                <a:cs typeface="Times New Roman" pitchFamily="18" charset="0"/>
              </a:rPr>
              <a:t> I</a:t>
            </a:r>
            <a:r>
              <a:rPr lang="en-US" sz="2400" b="1" i="1" baseline="-25000" dirty="0">
                <a:latin typeface="Times New Roman" pitchFamily="18" charset="0"/>
                <a:cs typeface="Times New Roman" pitchFamily="18" charset="0"/>
              </a:rPr>
              <a:t>S</a:t>
            </a:r>
            <a:r>
              <a:rPr lang="en-US" sz="2400" b="1" dirty="0">
                <a:latin typeface="Times New Roman" pitchFamily="18" charset="0"/>
                <a:cs typeface="Times New Roman" pitchFamily="18" charset="0"/>
              </a:rPr>
              <a:t> </a:t>
            </a:r>
            <a:r>
              <a:rPr lang="en-US" sz="2400" b="1" dirty="0" err="1">
                <a:latin typeface="Times New Roman" pitchFamily="18" charset="0"/>
                <a:cs typeface="Times New Roman" pitchFamily="18" charset="0"/>
              </a:rPr>
              <a:t>is</a:t>
            </a:r>
            <a:r>
              <a:rPr lang="en-US" sz="2400" b="1" dirty="0">
                <a:latin typeface="Times New Roman" pitchFamily="18" charset="0"/>
                <a:cs typeface="Times New Roman" pitchFamily="18" charset="0"/>
              </a:rPr>
              <a:t> the drift </a:t>
            </a:r>
            <a:r>
              <a:rPr lang="en-US" sz="2400" b="1" dirty="0" smtClean="0">
                <a:latin typeface="Times New Roman" pitchFamily="18" charset="0"/>
                <a:cs typeface="Times New Roman" pitchFamily="18" charset="0"/>
              </a:rPr>
              <a:t>current</a:t>
            </a:r>
          </a:p>
          <a:p>
            <a:pPr>
              <a:buFont typeface="Wingdings" pitchFamily="2" charset="2"/>
              <a:buChar char="Ø"/>
              <a:defRPr/>
            </a:pPr>
            <a:endParaRPr lang="en-US" sz="2400" b="1" dirty="0">
              <a:latin typeface="Times New Roman" pitchFamily="18" charset="0"/>
              <a:cs typeface="Times New Roman" pitchFamily="18" charset="0"/>
            </a:endParaRPr>
          </a:p>
          <a:p>
            <a:pPr marL="341313" indent="-341313">
              <a:buFont typeface="Wingdings" pitchFamily="2" charset="2"/>
              <a:buChar char="Ø"/>
              <a:defRPr/>
            </a:pPr>
            <a:r>
              <a:rPr lang="en-US" sz="2400" b="1" dirty="0">
                <a:latin typeface="Times New Roman" pitchFamily="18" charset="0"/>
                <a:cs typeface="Times New Roman" pitchFamily="18" charset="0"/>
              </a:rPr>
              <a:t>In the depletion region holes and electron recombine,  thus no free charge </a:t>
            </a:r>
            <a:r>
              <a:rPr lang="en-US" sz="2400" b="1" dirty="0" smtClean="0">
                <a:latin typeface="Times New Roman" pitchFamily="18" charset="0"/>
                <a:cs typeface="Times New Roman" pitchFamily="18" charset="0"/>
              </a:rPr>
              <a:t>carrier</a:t>
            </a:r>
          </a:p>
          <a:p>
            <a:pPr marL="341313" indent="-341313">
              <a:buFont typeface="Wingdings" pitchFamily="2" charset="2"/>
              <a:buChar char="Ø"/>
              <a:defRPr/>
            </a:pPr>
            <a:endParaRPr lang="en-US" sz="2400" b="1" dirty="0">
              <a:latin typeface="Times New Roman" pitchFamily="18" charset="0"/>
              <a:cs typeface="Times New Roman" pitchFamily="18" charset="0"/>
            </a:endParaRPr>
          </a:p>
          <a:p>
            <a:pPr marL="341313" indent="-341313">
              <a:buFont typeface="Wingdings" pitchFamily="2" charset="2"/>
              <a:buChar char="Ø"/>
              <a:defRPr/>
            </a:pPr>
            <a:r>
              <a:rPr lang="en-US" sz="2400" b="1" dirty="0">
                <a:latin typeface="Times New Roman" pitchFamily="18" charset="0"/>
                <a:cs typeface="Times New Roman" pitchFamily="18" charset="0"/>
              </a:rPr>
              <a:t>Positive charge on the N-side and negative on the P-side of the junction cause a barrier voltage across the junction</a:t>
            </a:r>
            <a:endParaRPr lang="en-US" sz="2400" dirty="0">
              <a:latin typeface="Times New Roman" pitchFamily="18" charset="0"/>
              <a:cs typeface="Times New Roman" pitchFamily="18" charset="0"/>
            </a:endParaRPr>
          </a:p>
        </p:txBody>
      </p:sp>
      <p:pic>
        <p:nvPicPr>
          <p:cNvPr id="22531" name="Picture 4" descr="se03F09"/>
          <p:cNvPicPr>
            <a:picLocks noChangeAspect="1" noChangeArrowheads="1"/>
          </p:cNvPicPr>
          <p:nvPr/>
        </p:nvPicPr>
        <p:blipFill>
          <a:blip r:embed="rId2" cstate="print"/>
          <a:srcRect r="468" b="-1492"/>
          <a:stretch>
            <a:fillRect/>
          </a:stretch>
        </p:blipFill>
        <p:spPr bwMode="auto">
          <a:xfrm>
            <a:off x="609600" y="762000"/>
            <a:ext cx="7772400" cy="2590800"/>
          </a:xfrm>
          <a:prstGeom prst="rect">
            <a:avLst/>
          </a:prstGeom>
          <a:noFill/>
          <a:ln w="9525">
            <a:noFill/>
            <a:miter lim="800000"/>
            <a:headEnd/>
            <a:tailEnd/>
          </a:ln>
        </p:spPr>
      </p:pic>
      <p:sp>
        <p:nvSpPr>
          <p:cNvPr id="22532" name="Title 5"/>
          <p:cNvSpPr>
            <a:spLocks noGrp="1"/>
          </p:cNvSpPr>
          <p:nvPr>
            <p:ph type="title"/>
          </p:nvPr>
        </p:nvSpPr>
        <p:spPr>
          <a:xfrm>
            <a:off x="0" y="0"/>
            <a:ext cx="9144000" cy="914400"/>
          </a:xfrm>
        </p:spPr>
        <p:txBody>
          <a:bodyPr/>
          <a:lstStyle/>
          <a:p>
            <a:r>
              <a:rPr lang="en-US" sz="3600" b="1" dirty="0" smtClean="0"/>
              <a:t>PN Junction with open Circuit Terminals</a:t>
            </a:r>
          </a:p>
        </p:txBody>
      </p:sp>
    </p:spTree>
    <p:extLst>
      <p:ext uri="{BB962C8B-B14F-4D97-AF65-F5344CB8AC3E}">
        <p14:creationId xmlns:p14="http://schemas.microsoft.com/office/powerpoint/2010/main" val="183939635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4" descr="se03F09"/>
          <p:cNvPicPr>
            <a:picLocks noChangeAspect="1" noChangeArrowheads="1"/>
          </p:cNvPicPr>
          <p:nvPr/>
        </p:nvPicPr>
        <p:blipFill>
          <a:blip r:embed="rId3" cstate="print"/>
          <a:srcRect l="58548" t="26866" r="468" b="10448"/>
          <a:stretch>
            <a:fillRect/>
          </a:stretch>
        </p:blipFill>
        <p:spPr bwMode="auto">
          <a:xfrm>
            <a:off x="0" y="5181600"/>
            <a:ext cx="3200400" cy="1600200"/>
          </a:xfrm>
          <a:prstGeom prst="rect">
            <a:avLst/>
          </a:prstGeom>
          <a:noFill/>
          <a:ln w="9525">
            <a:noFill/>
            <a:miter lim="800000"/>
            <a:headEnd/>
            <a:tailEnd/>
          </a:ln>
        </p:spPr>
      </p:pic>
      <p:pic>
        <p:nvPicPr>
          <p:cNvPr id="1028" name="Picture 5" descr="se03F09"/>
          <p:cNvPicPr>
            <a:picLocks noChangeAspect="1" noChangeArrowheads="1"/>
          </p:cNvPicPr>
          <p:nvPr/>
        </p:nvPicPr>
        <p:blipFill>
          <a:blip r:embed="rId3" cstate="print"/>
          <a:srcRect r="44379" b="4478"/>
          <a:stretch>
            <a:fillRect/>
          </a:stretch>
        </p:blipFill>
        <p:spPr bwMode="auto">
          <a:xfrm>
            <a:off x="5181600" y="3581400"/>
            <a:ext cx="3935413" cy="2209800"/>
          </a:xfrm>
          <a:prstGeom prst="rect">
            <a:avLst/>
          </a:prstGeom>
          <a:noFill/>
          <a:ln w="9525">
            <a:noFill/>
            <a:miter lim="800000"/>
            <a:headEnd/>
            <a:tailEnd/>
          </a:ln>
        </p:spPr>
      </p:pic>
      <p:sp>
        <p:nvSpPr>
          <p:cNvPr id="1029" name="Title 1"/>
          <p:cNvSpPr>
            <a:spLocks noGrp="1"/>
          </p:cNvSpPr>
          <p:nvPr>
            <p:ph type="title"/>
          </p:nvPr>
        </p:nvSpPr>
        <p:spPr>
          <a:xfrm>
            <a:off x="0" y="38100"/>
            <a:ext cx="9144000" cy="952500"/>
          </a:xfrm>
        </p:spPr>
        <p:txBody>
          <a:bodyPr/>
          <a:lstStyle/>
          <a:p>
            <a:r>
              <a:rPr lang="en-US" sz="3600" b="1" dirty="0" smtClean="0"/>
              <a:t>PN Junction with open Circuit Terminals</a:t>
            </a:r>
          </a:p>
        </p:txBody>
      </p:sp>
      <p:sp>
        <p:nvSpPr>
          <p:cNvPr id="5" name="TextBox 4"/>
          <p:cNvSpPr txBox="1"/>
          <p:nvPr/>
        </p:nvSpPr>
        <p:spPr>
          <a:xfrm>
            <a:off x="304800" y="938212"/>
            <a:ext cx="8610600" cy="3016210"/>
          </a:xfrm>
          <a:prstGeom prst="rect">
            <a:avLst/>
          </a:prstGeom>
          <a:noFill/>
        </p:spPr>
        <p:txBody>
          <a:bodyPr wrap="square">
            <a:spAutoFit/>
          </a:bodyPr>
          <a:lstStyle/>
          <a:p>
            <a:pPr>
              <a:spcAft>
                <a:spcPts val="1200"/>
              </a:spcAft>
              <a:buFont typeface="Wingdings" pitchFamily="2" charset="2"/>
              <a:buChar char="Ø"/>
              <a:defRPr/>
            </a:pPr>
            <a:r>
              <a:rPr lang="en-US" sz="2000" dirty="0">
                <a:latin typeface="Arial" pitchFamily="34" charset="0"/>
              </a:rPr>
              <a:t> </a:t>
            </a:r>
            <a:r>
              <a:rPr lang="en-US" sz="2000" i="1" dirty="0">
                <a:latin typeface="Times New Roman" pitchFamily="18" charset="0"/>
                <a:cs typeface="Times New Roman" pitchFamily="18" charset="0"/>
              </a:rPr>
              <a:t> </a:t>
            </a:r>
            <a:r>
              <a:rPr lang="en-US" sz="2000" dirty="0">
                <a:latin typeface="+mn-lt"/>
                <a:cs typeface="Times New Roman" pitchFamily="18" charset="0"/>
              </a:rPr>
              <a:t>The drift current </a:t>
            </a:r>
            <a:r>
              <a:rPr lang="en-US" sz="2000" i="1" dirty="0">
                <a:latin typeface="Times New Roman" pitchFamily="18" charset="0"/>
                <a:cs typeface="Times New Roman" pitchFamily="18" charset="0"/>
              </a:rPr>
              <a:t>I</a:t>
            </a:r>
            <a:r>
              <a:rPr lang="en-US" sz="2000" i="1" baseline="-25000" dirty="0">
                <a:latin typeface="Times New Roman" pitchFamily="18" charset="0"/>
                <a:cs typeface="Times New Roman" pitchFamily="18" charset="0"/>
              </a:rPr>
              <a:t>S</a:t>
            </a:r>
            <a:r>
              <a:rPr lang="en-US" sz="2000" i="1" dirty="0">
                <a:latin typeface="Times New Roman" pitchFamily="18" charset="0"/>
                <a:cs typeface="Times New Roman" pitchFamily="18" charset="0"/>
              </a:rPr>
              <a:t> </a:t>
            </a:r>
            <a:r>
              <a:rPr lang="en-US" sz="2000" dirty="0" err="1">
                <a:latin typeface="Arial" pitchFamily="34" charset="0"/>
              </a:rPr>
              <a:t>is</a:t>
            </a:r>
            <a:r>
              <a:rPr lang="en-US" sz="2000" dirty="0">
                <a:latin typeface="Arial" pitchFamily="34" charset="0"/>
              </a:rPr>
              <a:t> due to minority carrier</a:t>
            </a:r>
          </a:p>
          <a:p>
            <a:pPr marL="341313" indent="-341313">
              <a:spcAft>
                <a:spcPts val="1200"/>
              </a:spcAft>
              <a:buFont typeface="Wingdings" pitchFamily="2" charset="2"/>
              <a:buChar char="Ø"/>
              <a:defRPr/>
            </a:pPr>
            <a:r>
              <a:rPr lang="en-US" sz="2000" dirty="0">
                <a:latin typeface="Arial" pitchFamily="34" charset="0"/>
              </a:rPr>
              <a:t>Electrons in the p-material at the edge of depletion region are swept into the n-side under the effect of electric field in the depletion region</a:t>
            </a:r>
          </a:p>
          <a:p>
            <a:pPr>
              <a:spcAft>
                <a:spcPts val="1200"/>
              </a:spcAft>
              <a:buFont typeface="Wingdings" pitchFamily="2" charset="2"/>
              <a:buChar char="Ø"/>
              <a:defRPr/>
            </a:pPr>
            <a:r>
              <a:rPr lang="en-US" sz="2000" dirty="0">
                <a:latin typeface="Arial" pitchFamily="34" charset="0"/>
              </a:rPr>
              <a:t>  Holes from n-material  are swept into the p-side</a:t>
            </a:r>
          </a:p>
          <a:p>
            <a:pPr>
              <a:spcAft>
                <a:spcPts val="1200"/>
              </a:spcAft>
              <a:buFont typeface="Wingdings" pitchFamily="2" charset="2"/>
              <a:buChar char="Ø"/>
              <a:defRPr/>
            </a:pPr>
            <a:r>
              <a:rPr lang="en-US" sz="2000" dirty="0">
                <a:latin typeface="Arial" pitchFamily="34" charset="0"/>
              </a:rPr>
              <a:t>  Under the equilibrium condition  </a:t>
            </a:r>
            <a:r>
              <a:rPr lang="en-US" sz="2000" i="1" dirty="0">
                <a:latin typeface="Times New Roman" pitchFamily="18" charset="0"/>
                <a:cs typeface="Times New Roman" pitchFamily="18" charset="0"/>
              </a:rPr>
              <a:t>I</a:t>
            </a:r>
            <a:r>
              <a:rPr lang="en-US" sz="2000" i="1" baseline="-25000" dirty="0">
                <a:latin typeface="Times New Roman" pitchFamily="18" charset="0"/>
                <a:cs typeface="Times New Roman" pitchFamily="18" charset="0"/>
              </a:rPr>
              <a:t>D</a:t>
            </a:r>
            <a:r>
              <a:rPr lang="en-US" sz="2000" i="1" dirty="0">
                <a:latin typeface="Times New Roman" pitchFamily="18" charset="0"/>
                <a:cs typeface="Times New Roman" pitchFamily="18" charset="0"/>
              </a:rPr>
              <a:t> = I</a:t>
            </a:r>
            <a:r>
              <a:rPr lang="en-US" sz="2000" i="1" baseline="-25000" dirty="0">
                <a:latin typeface="Times New Roman" pitchFamily="18" charset="0"/>
                <a:cs typeface="Times New Roman" pitchFamily="18" charset="0"/>
              </a:rPr>
              <a:t>S</a:t>
            </a:r>
            <a:r>
              <a:rPr lang="en-US" sz="2000" i="1" dirty="0">
                <a:latin typeface="Times New Roman" pitchFamily="18" charset="0"/>
                <a:cs typeface="Times New Roman" pitchFamily="18" charset="0"/>
              </a:rPr>
              <a:t> </a:t>
            </a:r>
          </a:p>
          <a:p>
            <a:pPr>
              <a:spcAft>
                <a:spcPts val="1200"/>
              </a:spcAft>
              <a:buFont typeface="Wingdings" pitchFamily="2" charset="2"/>
              <a:buChar char="Ø"/>
              <a:defRPr/>
            </a:pPr>
            <a:r>
              <a:rPr lang="en-US" sz="2000" i="1" dirty="0">
                <a:latin typeface="Times New Roman" pitchFamily="18" charset="0"/>
                <a:cs typeface="Times New Roman" pitchFamily="18" charset="0"/>
              </a:rPr>
              <a:t>  </a:t>
            </a:r>
            <a:r>
              <a:rPr lang="en-US" sz="2000" i="1" dirty="0">
                <a:latin typeface="+mn-lt"/>
                <a:cs typeface="Times New Roman" pitchFamily="18" charset="0"/>
              </a:rPr>
              <a:t>The barrier voltage  </a:t>
            </a:r>
            <a:r>
              <a:rPr lang="en-US" sz="2000" i="1" dirty="0">
                <a:latin typeface="Times New Roman" pitchFamily="18" charset="0"/>
                <a:cs typeface="Times New Roman" pitchFamily="18" charset="0"/>
              </a:rPr>
              <a:t>V</a:t>
            </a:r>
            <a:r>
              <a:rPr lang="en-US" sz="2000" i="1" baseline="-25000" dirty="0">
                <a:latin typeface="Times New Roman" pitchFamily="18" charset="0"/>
                <a:cs typeface="Times New Roman" pitchFamily="18" charset="0"/>
              </a:rPr>
              <a:t>o</a:t>
            </a:r>
            <a:r>
              <a:rPr lang="en-US" sz="2000" i="1" dirty="0">
                <a:latin typeface="Times New Roman" pitchFamily="18" charset="0"/>
                <a:cs typeface="Times New Roman" pitchFamily="18" charset="0"/>
              </a:rPr>
              <a:t> </a:t>
            </a:r>
            <a:r>
              <a:rPr lang="en-US" sz="2000" i="1" dirty="0">
                <a:latin typeface="+mn-lt"/>
                <a:cs typeface="Times New Roman" pitchFamily="18" charset="0"/>
              </a:rPr>
              <a:t>is given by</a:t>
            </a:r>
            <a:r>
              <a:rPr lang="en-US" sz="2000" i="1" dirty="0">
                <a:latin typeface="Times New Roman" pitchFamily="18" charset="0"/>
                <a:cs typeface="Times New Roman" pitchFamily="18" charset="0"/>
              </a:rPr>
              <a:t>:</a:t>
            </a:r>
          </a:p>
          <a:p>
            <a:pPr>
              <a:spcAft>
                <a:spcPts val="1200"/>
              </a:spcAft>
              <a:buFont typeface="Wingdings" pitchFamily="2" charset="2"/>
              <a:buChar char="Ø"/>
              <a:defRPr/>
            </a:pPr>
            <a:endParaRPr lang="en-US" sz="2000" i="1" dirty="0">
              <a:latin typeface="Times New Roman" pitchFamily="18" charset="0"/>
              <a:cs typeface="Times New Roman" pitchFamily="18" charset="0"/>
            </a:endParaRPr>
          </a:p>
        </p:txBody>
      </p:sp>
      <p:graphicFrame>
        <p:nvGraphicFramePr>
          <p:cNvPr id="14338" name="Object 2"/>
          <p:cNvGraphicFramePr>
            <a:graphicFrameLocks noChangeAspect="1"/>
          </p:cNvGraphicFramePr>
          <p:nvPr/>
        </p:nvGraphicFramePr>
        <p:xfrm>
          <a:off x="2438400" y="4495800"/>
          <a:ext cx="2209800" cy="893763"/>
        </p:xfrm>
        <a:graphic>
          <a:graphicData uri="http://schemas.openxmlformats.org/presentationml/2006/ole">
            <mc:AlternateContent xmlns:mc="http://schemas.openxmlformats.org/markup-compatibility/2006">
              <mc:Choice xmlns:v="urn:schemas-microsoft-com:vml" Requires="v">
                <p:oleObj spid="_x0000_s60476" name="Equation" r:id="rId4" imgW="1193800" imgH="482600" progId="Equation.3">
                  <p:embed/>
                </p:oleObj>
              </mc:Choice>
              <mc:Fallback>
                <p:oleObj name="Equation" r:id="rId4" imgW="1193800" imgH="482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4495800"/>
                        <a:ext cx="2209800" cy="893763"/>
                      </a:xfrm>
                      <a:prstGeom prst="rect">
                        <a:avLst/>
                      </a:prstGeom>
                      <a:noFill/>
                      <a:ln w="28575">
                        <a:solidFill>
                          <a:srgbClr val="80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9770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1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up)">
                                      <p:cBhvr>
                                        <p:cTn id="12" dur="10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10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10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10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4338"/>
                                        </p:tgtEl>
                                        <p:attrNameLst>
                                          <p:attrName>style.visibility</p:attrName>
                                        </p:attrNameLst>
                                      </p:cBhvr>
                                      <p:to>
                                        <p:strVal val="visible"/>
                                      </p:to>
                                    </p:set>
                                    <p:animEffect transition="in" filter="wipe(left)">
                                      <p:cBhvr>
                                        <p:cTn id="32" dur="1000"/>
                                        <p:tgtEl>
                                          <p:spTgt spid="14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Title 1"/>
          <p:cNvSpPr>
            <a:spLocks noGrp="1"/>
          </p:cNvSpPr>
          <p:nvPr>
            <p:ph type="title"/>
          </p:nvPr>
        </p:nvSpPr>
        <p:spPr/>
        <p:txBody>
          <a:bodyPr/>
          <a:lstStyle/>
          <a:p>
            <a:r>
              <a:rPr lang="en-US" b="1" dirty="0" smtClean="0"/>
              <a:t>PN Junction with open Circuit Terminals</a:t>
            </a:r>
          </a:p>
        </p:txBody>
      </p:sp>
      <p:graphicFrame>
        <p:nvGraphicFramePr>
          <p:cNvPr id="2050" name="Object 2"/>
          <p:cNvGraphicFramePr>
            <a:graphicFrameLocks noChangeAspect="1"/>
          </p:cNvGraphicFramePr>
          <p:nvPr/>
        </p:nvGraphicFramePr>
        <p:xfrm>
          <a:off x="685800" y="1600200"/>
          <a:ext cx="3201988" cy="1295400"/>
        </p:xfrm>
        <a:graphic>
          <a:graphicData uri="http://schemas.openxmlformats.org/presentationml/2006/ole">
            <mc:AlternateContent xmlns:mc="http://schemas.openxmlformats.org/markup-compatibility/2006">
              <mc:Choice xmlns:v="urn:schemas-microsoft-com:vml" Requires="v">
                <p:oleObj spid="_x0000_s61616" name="Equation" r:id="rId3" imgW="1193800" imgH="482600" progId="Equation.3">
                  <p:embed/>
                </p:oleObj>
              </mc:Choice>
              <mc:Fallback>
                <p:oleObj name="Equation" r:id="rId3" imgW="1193800" imgH="482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600200"/>
                        <a:ext cx="3201988" cy="1295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1" name="TextBox 6"/>
          <p:cNvSpPr txBox="1">
            <a:spLocks noChangeArrowheads="1"/>
          </p:cNvSpPr>
          <p:nvPr/>
        </p:nvSpPr>
        <p:spPr bwMode="auto">
          <a:xfrm>
            <a:off x="457200" y="2895600"/>
            <a:ext cx="4267200" cy="708025"/>
          </a:xfrm>
          <a:prstGeom prst="rect">
            <a:avLst/>
          </a:prstGeom>
          <a:noFill/>
          <a:ln w="9525">
            <a:noFill/>
            <a:miter lim="800000"/>
            <a:headEnd/>
            <a:tailEnd/>
          </a:ln>
        </p:spPr>
        <p:txBody>
          <a:bodyPr>
            <a:spAutoFit/>
          </a:bodyPr>
          <a:lstStyle/>
          <a:p>
            <a:pPr>
              <a:defRPr/>
            </a:pPr>
            <a:r>
              <a:rPr lang="en-US" sz="2000" dirty="0">
                <a:latin typeface="+mn-lt"/>
              </a:rPr>
              <a:t>For silicon at room temperature, </a:t>
            </a:r>
            <a:r>
              <a:rPr lang="en-US" sz="2000" dirty="0">
                <a:latin typeface="+mn-lt"/>
                <a:cs typeface="Times New Roman" pitchFamily="18" charset="0"/>
              </a:rPr>
              <a:t>V</a:t>
            </a:r>
            <a:r>
              <a:rPr lang="en-US" sz="2000" baseline="-25000" dirty="0">
                <a:latin typeface="+mn-lt"/>
                <a:cs typeface="Times New Roman" pitchFamily="18" charset="0"/>
              </a:rPr>
              <a:t>o</a:t>
            </a:r>
            <a:r>
              <a:rPr lang="en-US" sz="2000" dirty="0">
                <a:latin typeface="+mn-lt"/>
              </a:rPr>
              <a:t> is in the range of 0.6 to 0.9 volts</a:t>
            </a:r>
          </a:p>
        </p:txBody>
      </p:sp>
      <p:sp>
        <p:nvSpPr>
          <p:cNvPr id="1032" name="TextBox 7"/>
          <p:cNvSpPr txBox="1">
            <a:spLocks noChangeArrowheads="1"/>
          </p:cNvSpPr>
          <p:nvPr/>
        </p:nvSpPr>
        <p:spPr bwMode="auto">
          <a:xfrm>
            <a:off x="381000" y="3962400"/>
            <a:ext cx="4724400" cy="461963"/>
          </a:xfrm>
          <a:prstGeom prst="rect">
            <a:avLst/>
          </a:prstGeom>
          <a:solidFill>
            <a:srgbClr val="FFFF00"/>
          </a:solidFill>
          <a:ln w="9525">
            <a:noFill/>
            <a:miter lim="800000"/>
            <a:headEnd/>
            <a:tailEnd/>
          </a:ln>
        </p:spPr>
        <p:txBody>
          <a:bodyPr>
            <a:spAutoFit/>
          </a:bodyPr>
          <a:lstStyle/>
          <a:p>
            <a:r>
              <a:rPr lang="en-US" sz="2400"/>
              <a:t>Dependence on temperature ???</a:t>
            </a:r>
          </a:p>
        </p:txBody>
      </p:sp>
      <p:pic>
        <p:nvPicPr>
          <p:cNvPr id="2056" name="Picture 4" descr="se03F09"/>
          <p:cNvPicPr>
            <a:picLocks noChangeAspect="1" noChangeArrowheads="1"/>
          </p:cNvPicPr>
          <p:nvPr/>
        </p:nvPicPr>
        <p:blipFill>
          <a:blip r:embed="rId5" cstate="print"/>
          <a:srcRect l="58548" t="26866" r="468" b="10448"/>
          <a:stretch>
            <a:fillRect/>
          </a:stretch>
        </p:blipFill>
        <p:spPr bwMode="auto">
          <a:xfrm>
            <a:off x="5638800" y="3276600"/>
            <a:ext cx="3200400" cy="1600200"/>
          </a:xfrm>
          <a:prstGeom prst="rect">
            <a:avLst/>
          </a:prstGeom>
          <a:noFill/>
          <a:ln w="9525">
            <a:noFill/>
            <a:miter lim="800000"/>
            <a:headEnd/>
            <a:tailEnd/>
          </a:ln>
        </p:spPr>
      </p:pic>
      <p:pic>
        <p:nvPicPr>
          <p:cNvPr id="2057" name="Picture 9" descr="se03F09"/>
          <p:cNvPicPr>
            <a:picLocks noChangeAspect="1" noChangeArrowheads="1"/>
          </p:cNvPicPr>
          <p:nvPr/>
        </p:nvPicPr>
        <p:blipFill>
          <a:blip r:embed="rId5" cstate="print"/>
          <a:srcRect r="44379" b="4478"/>
          <a:stretch>
            <a:fillRect/>
          </a:stretch>
        </p:blipFill>
        <p:spPr bwMode="auto">
          <a:xfrm>
            <a:off x="5791200" y="1447800"/>
            <a:ext cx="2986088" cy="1676400"/>
          </a:xfrm>
          <a:prstGeom prst="rect">
            <a:avLst/>
          </a:prstGeom>
          <a:noFill/>
          <a:ln w="9525">
            <a:noFill/>
            <a:miter lim="800000"/>
            <a:headEnd/>
            <a:tailEnd/>
          </a:ln>
        </p:spPr>
      </p:pic>
      <p:graphicFrame>
        <p:nvGraphicFramePr>
          <p:cNvPr id="38915" name="Object 3"/>
          <p:cNvGraphicFramePr>
            <a:graphicFrameLocks noChangeAspect="1"/>
          </p:cNvGraphicFramePr>
          <p:nvPr/>
        </p:nvGraphicFramePr>
        <p:xfrm>
          <a:off x="1371600" y="4648200"/>
          <a:ext cx="4927600" cy="484188"/>
        </p:xfrm>
        <a:graphic>
          <a:graphicData uri="http://schemas.openxmlformats.org/presentationml/2006/ole">
            <mc:AlternateContent xmlns:mc="http://schemas.openxmlformats.org/markup-compatibility/2006">
              <mc:Choice xmlns:v="urn:schemas-microsoft-com:vml" Requires="v">
                <p:oleObj spid="_x0000_s61617" name="Equation" r:id="rId6" imgW="2476500" imgH="254000" progId="Equation.3">
                  <p:embed/>
                </p:oleObj>
              </mc:Choice>
              <mc:Fallback>
                <p:oleObj name="Equation" r:id="rId6" imgW="2476500" imgH="2540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1600" y="4648200"/>
                        <a:ext cx="4927600" cy="484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16" name="Object 4"/>
          <p:cNvGraphicFramePr>
            <a:graphicFrameLocks noChangeAspect="1"/>
          </p:cNvGraphicFramePr>
          <p:nvPr/>
        </p:nvGraphicFramePr>
        <p:xfrm>
          <a:off x="1371600" y="5105400"/>
          <a:ext cx="1150938" cy="884238"/>
        </p:xfrm>
        <a:graphic>
          <a:graphicData uri="http://schemas.openxmlformats.org/presentationml/2006/ole">
            <mc:AlternateContent xmlns:mc="http://schemas.openxmlformats.org/markup-compatibility/2006">
              <mc:Choice xmlns:v="urn:schemas-microsoft-com:vml" Requires="v">
                <p:oleObj spid="_x0000_s61618" name="Equation" r:id="rId8" imgW="545760" imgH="419040" progId="Equation.3">
                  <p:embed/>
                </p:oleObj>
              </mc:Choice>
              <mc:Fallback>
                <p:oleObj name="Equation" r:id="rId8" imgW="545760" imgH="4190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71600" y="5105400"/>
                        <a:ext cx="1150938" cy="884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648137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32"/>
                                        </p:tgtEl>
                                        <p:attrNameLst>
                                          <p:attrName>style.visibility</p:attrName>
                                        </p:attrNameLst>
                                      </p:cBhvr>
                                      <p:to>
                                        <p:strVal val="visible"/>
                                      </p:to>
                                    </p:set>
                                    <p:animEffect transition="in" filter="wipe(left)">
                                      <p:cBhvr>
                                        <p:cTn id="7" dur="1000"/>
                                        <p:tgtEl>
                                          <p:spTgt spid="10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8915"/>
                                        </p:tgtEl>
                                        <p:attrNameLst>
                                          <p:attrName>style.visibility</p:attrName>
                                        </p:attrNameLst>
                                      </p:cBhvr>
                                      <p:to>
                                        <p:strVal val="visible"/>
                                      </p:to>
                                    </p:set>
                                    <p:animEffect transition="in" filter="wipe(left)">
                                      <p:cBhvr>
                                        <p:cTn id="12" dur="500"/>
                                        <p:tgtEl>
                                          <p:spTgt spid="38915"/>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38916"/>
                                        </p:tgtEl>
                                        <p:attrNameLst>
                                          <p:attrName>style.visibility</p:attrName>
                                        </p:attrNameLst>
                                      </p:cBhvr>
                                      <p:to>
                                        <p:strVal val="visible"/>
                                      </p:to>
                                    </p:set>
                                    <p:animEffect transition="in" filter="wipe(left)">
                                      <p:cBhvr>
                                        <p:cTn id="16" dur="500"/>
                                        <p:tgtEl>
                                          <p:spTgt spid="389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0" name="Picture 5" descr="se03F10"/>
          <p:cNvPicPr>
            <a:picLocks noChangeAspect="1" noChangeArrowheads="1"/>
          </p:cNvPicPr>
          <p:nvPr/>
        </p:nvPicPr>
        <p:blipFill>
          <a:blip r:embed="rId2" cstate="print"/>
          <a:srcRect r="-217" b="73100"/>
          <a:stretch>
            <a:fillRect/>
          </a:stretch>
        </p:blipFill>
        <p:spPr bwMode="auto">
          <a:xfrm>
            <a:off x="4572000" y="3733800"/>
            <a:ext cx="4419600" cy="1905000"/>
          </a:xfrm>
          <a:prstGeom prst="rect">
            <a:avLst/>
          </a:prstGeom>
          <a:noFill/>
          <a:ln w="9525">
            <a:noFill/>
            <a:miter lim="800000"/>
            <a:headEnd/>
            <a:tailEnd/>
          </a:ln>
        </p:spPr>
      </p:pic>
      <p:sp>
        <p:nvSpPr>
          <p:cNvPr id="23555" name="Title 5"/>
          <p:cNvSpPr>
            <a:spLocks noGrp="1"/>
          </p:cNvSpPr>
          <p:nvPr>
            <p:ph type="title"/>
          </p:nvPr>
        </p:nvSpPr>
        <p:spPr>
          <a:xfrm>
            <a:off x="457200" y="274638"/>
            <a:ext cx="4724400" cy="1143000"/>
          </a:xfrm>
        </p:spPr>
        <p:txBody>
          <a:bodyPr/>
          <a:lstStyle/>
          <a:p>
            <a:pPr algn="l"/>
            <a:r>
              <a:rPr lang="en-US" sz="2400" b="1" dirty="0" smtClean="0"/>
              <a:t>Width of, and Charge Stored in the Depletion Region</a:t>
            </a:r>
          </a:p>
        </p:txBody>
      </p:sp>
      <p:sp>
        <p:nvSpPr>
          <p:cNvPr id="23556" name="TextBox 6"/>
          <p:cNvSpPr txBox="1">
            <a:spLocks noChangeArrowheads="1"/>
          </p:cNvSpPr>
          <p:nvPr/>
        </p:nvSpPr>
        <p:spPr bwMode="auto">
          <a:xfrm>
            <a:off x="533400" y="1600200"/>
            <a:ext cx="3886200" cy="2216150"/>
          </a:xfrm>
          <a:prstGeom prst="rect">
            <a:avLst/>
          </a:prstGeom>
          <a:noFill/>
          <a:ln w="9525">
            <a:noFill/>
            <a:miter lim="800000"/>
            <a:headEnd/>
            <a:tailEnd/>
          </a:ln>
        </p:spPr>
        <p:txBody>
          <a:bodyPr>
            <a:spAutoFit/>
          </a:bodyPr>
          <a:lstStyle/>
          <a:p>
            <a:pPr marL="273050" indent="-273050">
              <a:spcAft>
                <a:spcPts val="1200"/>
              </a:spcAft>
              <a:buFont typeface="Wingdings" pitchFamily="2" charset="2"/>
              <a:buChar char="Ø"/>
            </a:pPr>
            <a:r>
              <a:rPr lang="en-US"/>
              <a:t>The depletion layer extends in both the </a:t>
            </a:r>
            <a:r>
              <a:rPr lang="en-US" b="1" i="1">
                <a:latin typeface="Times New Roman" pitchFamily="18" charset="0"/>
                <a:cs typeface="Times New Roman" pitchFamily="18" charset="0"/>
              </a:rPr>
              <a:t>p</a:t>
            </a:r>
            <a:r>
              <a:rPr lang="en-US"/>
              <a:t> and </a:t>
            </a:r>
            <a:r>
              <a:rPr lang="en-US" b="1" i="1">
                <a:latin typeface="Times New Roman" pitchFamily="18" charset="0"/>
                <a:cs typeface="Times New Roman" pitchFamily="18" charset="0"/>
              </a:rPr>
              <a:t>n</a:t>
            </a:r>
            <a:r>
              <a:rPr lang="en-US"/>
              <a:t> materials</a:t>
            </a:r>
          </a:p>
          <a:p>
            <a:pPr marL="273050" indent="-273050">
              <a:spcAft>
                <a:spcPts val="1200"/>
              </a:spcAft>
              <a:buFont typeface="Wingdings" pitchFamily="2" charset="2"/>
              <a:buChar char="Ø"/>
            </a:pPr>
            <a:r>
              <a:rPr lang="en-US"/>
              <a:t>Equal amounts of charge exist on both sides</a:t>
            </a:r>
          </a:p>
          <a:p>
            <a:pPr marL="273050" indent="-273050">
              <a:spcAft>
                <a:spcPts val="1200"/>
              </a:spcAft>
              <a:buFont typeface="Wingdings" pitchFamily="2" charset="2"/>
              <a:buChar char="Ø"/>
            </a:pPr>
            <a:endParaRPr lang="en-US"/>
          </a:p>
          <a:p>
            <a:pPr marL="273050" indent="-273050">
              <a:spcAft>
                <a:spcPts val="1200"/>
              </a:spcAft>
              <a:buFont typeface="Wingdings" pitchFamily="2" charset="2"/>
              <a:buChar char="Ø"/>
            </a:pPr>
            <a:endParaRPr lang="en-US"/>
          </a:p>
        </p:txBody>
      </p:sp>
      <p:pic>
        <p:nvPicPr>
          <p:cNvPr id="23557" name="Picture 6" descr="se03F09"/>
          <p:cNvPicPr>
            <a:picLocks noChangeAspect="1" noChangeArrowheads="1"/>
          </p:cNvPicPr>
          <p:nvPr/>
        </p:nvPicPr>
        <p:blipFill>
          <a:blip r:embed="rId3" cstate="print"/>
          <a:srcRect r="44379" b="4478"/>
          <a:stretch>
            <a:fillRect/>
          </a:stretch>
        </p:blipFill>
        <p:spPr bwMode="auto">
          <a:xfrm>
            <a:off x="4876800" y="990600"/>
            <a:ext cx="3810000" cy="2138363"/>
          </a:xfrm>
          <a:prstGeom prst="rect">
            <a:avLst/>
          </a:prstGeom>
          <a:noFill/>
          <a:ln w="9525">
            <a:noFill/>
            <a:miter lim="800000"/>
            <a:headEnd/>
            <a:tailEnd/>
          </a:ln>
        </p:spPr>
      </p:pic>
      <p:sp>
        <p:nvSpPr>
          <p:cNvPr id="8" name="Rectangle 7"/>
          <p:cNvSpPr/>
          <p:nvPr/>
        </p:nvSpPr>
        <p:spPr>
          <a:xfrm>
            <a:off x="457200" y="3581400"/>
            <a:ext cx="4114800" cy="2338388"/>
          </a:xfrm>
          <a:prstGeom prst="rect">
            <a:avLst/>
          </a:prstGeom>
        </p:spPr>
        <p:txBody>
          <a:bodyPr>
            <a:spAutoFit/>
          </a:bodyPr>
          <a:lstStyle/>
          <a:p>
            <a:pPr marL="273050" indent="-273050">
              <a:spcAft>
                <a:spcPts val="1200"/>
              </a:spcAft>
              <a:buFont typeface="Wingdings" pitchFamily="2" charset="2"/>
              <a:buChar char="Ø"/>
              <a:defRPr/>
            </a:pPr>
            <a:r>
              <a:rPr lang="en-US" dirty="0">
                <a:solidFill>
                  <a:schemeClr val="accent6"/>
                </a:solidFill>
              </a:rPr>
              <a:t>Width of depletion layer on either side depends on doping level. It will extend deeper into the lightly doped material.</a:t>
            </a:r>
          </a:p>
          <a:p>
            <a:pPr marL="273050" indent="-273050">
              <a:spcAft>
                <a:spcPts val="1200"/>
              </a:spcAft>
              <a:buFont typeface="Wingdings" pitchFamily="2" charset="2"/>
              <a:buChar char="Ø"/>
              <a:defRPr/>
            </a:pPr>
            <a:r>
              <a:rPr lang="en-US" dirty="0">
                <a:solidFill>
                  <a:schemeClr val="accent6"/>
                </a:solidFill>
              </a:rPr>
              <a:t>In the figure </a:t>
            </a:r>
            <a:r>
              <a:rPr lang="en-US" b="1" i="1" dirty="0">
                <a:solidFill>
                  <a:schemeClr val="accent6"/>
                </a:solidFill>
                <a:latin typeface="Times New Roman" pitchFamily="18" charset="0"/>
                <a:cs typeface="Times New Roman" pitchFamily="18" charset="0"/>
              </a:rPr>
              <a:t>n</a:t>
            </a:r>
            <a:r>
              <a:rPr lang="en-US" dirty="0">
                <a:solidFill>
                  <a:schemeClr val="accent6"/>
                </a:solidFill>
              </a:rPr>
              <a:t>-type material is lightly doped as compared to </a:t>
            </a:r>
            <a:r>
              <a:rPr lang="en-US" b="1" i="1" dirty="0">
                <a:solidFill>
                  <a:schemeClr val="accent6"/>
                </a:solidFill>
                <a:latin typeface="Times New Roman" pitchFamily="18" charset="0"/>
                <a:cs typeface="Times New Roman" pitchFamily="18" charset="0"/>
              </a:rPr>
              <a:t>p</a:t>
            </a:r>
            <a:r>
              <a:rPr lang="en-US" dirty="0">
                <a:solidFill>
                  <a:schemeClr val="accent6"/>
                </a:solidFill>
              </a:rPr>
              <a:t>-type  </a:t>
            </a:r>
          </a:p>
          <a:p>
            <a:pPr marL="273050" indent="-273050">
              <a:spcAft>
                <a:spcPts val="1200"/>
              </a:spcAft>
              <a:defRPr/>
            </a:pPr>
            <a:r>
              <a:rPr lang="en-US" dirty="0">
                <a:solidFill>
                  <a:schemeClr val="accent6"/>
                </a:solidFill>
              </a:rPr>
              <a:t>			 (</a:t>
            </a:r>
            <a:r>
              <a:rPr lang="en-US" b="1" i="1" dirty="0">
                <a:solidFill>
                  <a:schemeClr val="accent6"/>
                </a:solidFill>
                <a:latin typeface="Times New Roman" pitchFamily="18" charset="0"/>
                <a:cs typeface="Times New Roman" pitchFamily="18" charset="0"/>
              </a:rPr>
              <a:t>N</a:t>
            </a:r>
            <a:r>
              <a:rPr lang="en-US" b="1" i="1" baseline="-25000" dirty="0">
                <a:solidFill>
                  <a:schemeClr val="accent6"/>
                </a:solidFill>
                <a:latin typeface="Times New Roman" pitchFamily="18" charset="0"/>
                <a:cs typeface="Times New Roman" pitchFamily="18" charset="0"/>
              </a:rPr>
              <a:t>A</a:t>
            </a:r>
            <a:r>
              <a:rPr lang="en-US" b="1" i="1" dirty="0">
                <a:solidFill>
                  <a:schemeClr val="accent6"/>
                </a:solidFill>
                <a:latin typeface="Times New Roman" pitchFamily="18" charset="0"/>
                <a:cs typeface="Times New Roman" pitchFamily="18" charset="0"/>
              </a:rPr>
              <a:t> &gt; N</a:t>
            </a:r>
            <a:r>
              <a:rPr lang="en-US" b="1" i="1" baseline="-25000" dirty="0">
                <a:solidFill>
                  <a:schemeClr val="accent6"/>
                </a:solidFill>
                <a:latin typeface="Times New Roman" pitchFamily="18" charset="0"/>
                <a:cs typeface="Times New Roman" pitchFamily="18" charset="0"/>
              </a:rPr>
              <a:t>D</a:t>
            </a:r>
            <a:r>
              <a:rPr lang="en-US" dirty="0">
                <a:solidFill>
                  <a:schemeClr val="accent6"/>
                </a:solidFill>
              </a:rPr>
              <a:t>)</a:t>
            </a:r>
          </a:p>
        </p:txBody>
      </p:sp>
    </p:spTree>
    <p:extLst>
      <p:ext uri="{BB962C8B-B14F-4D97-AF65-F5344CB8AC3E}">
        <p14:creationId xmlns:p14="http://schemas.microsoft.com/office/powerpoint/2010/main" val="3274576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up)">
                                      <p:cBhvr>
                                        <p:cTn id="7" dur="10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19460"/>
                                        </p:tgtEl>
                                        <p:attrNameLst>
                                          <p:attrName>style.visibility</p:attrName>
                                        </p:attrNameLst>
                                      </p:cBhvr>
                                      <p:to>
                                        <p:strVal val="visible"/>
                                      </p:to>
                                    </p:set>
                                    <p:animEffect transition="in" filter="fade">
                                      <p:cBhvr>
                                        <p:cTn id="12" dur="1000"/>
                                        <p:tgtEl>
                                          <p:spTgt spid="19460"/>
                                        </p:tgtEl>
                                      </p:cBhvr>
                                    </p:animEffect>
                                    <p:anim calcmode="lin" valueType="num">
                                      <p:cBhvr>
                                        <p:cTn id="13" dur="1000" fill="hold"/>
                                        <p:tgtEl>
                                          <p:spTgt spid="19460"/>
                                        </p:tgtEl>
                                        <p:attrNameLst>
                                          <p:attrName>ppt_x</p:attrName>
                                        </p:attrNameLst>
                                      </p:cBhvr>
                                      <p:tavLst>
                                        <p:tav tm="0">
                                          <p:val>
                                            <p:strVal val="#ppt_x"/>
                                          </p:val>
                                        </p:tav>
                                        <p:tav tm="100000">
                                          <p:val>
                                            <p:strVal val="#ppt_x"/>
                                          </p:val>
                                        </p:tav>
                                      </p:tavLst>
                                    </p:anim>
                                    <p:anim calcmode="lin" valueType="num">
                                      <p:cBhvr>
                                        <p:cTn id="14" dur="1000" fill="hold"/>
                                        <p:tgtEl>
                                          <p:spTgt spid="1946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Effect transition="in" filter="wipe(up)">
                                      <p:cBhvr>
                                        <p:cTn id="19" dur="1000"/>
                                        <p:tgtEl>
                                          <p:spTgt spid="8">
                                            <p:txEl>
                                              <p:pRg st="1" end="1"/>
                                            </p:txEl>
                                          </p:spTgt>
                                        </p:tgtEl>
                                      </p:cBhvr>
                                    </p:animEffect>
                                  </p:childTnLst>
                                </p:cTn>
                              </p:par>
                            </p:childTnLst>
                          </p:cTn>
                        </p:par>
                        <p:par>
                          <p:cTn id="20" fill="hold">
                            <p:stCondLst>
                              <p:cond delay="1000"/>
                            </p:stCondLst>
                            <p:childTnLst>
                              <p:par>
                                <p:cTn id="21" presetID="22" presetClass="entr" presetSubtype="1" fill="hold" nodeType="after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animEffect transition="in" filter="wipe(up)">
                                      <p:cBhvr>
                                        <p:cTn id="23" dur="10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descr="se03F10"/>
          <p:cNvPicPr>
            <a:picLocks noChangeAspect="1" noChangeArrowheads="1"/>
          </p:cNvPicPr>
          <p:nvPr/>
        </p:nvPicPr>
        <p:blipFill>
          <a:blip r:embed="rId3" cstate="print"/>
          <a:srcRect r="-279" b="19514"/>
          <a:stretch>
            <a:fillRect/>
          </a:stretch>
        </p:blipFill>
        <p:spPr bwMode="auto">
          <a:xfrm>
            <a:off x="4343400" y="533400"/>
            <a:ext cx="4621213" cy="5957888"/>
          </a:xfrm>
          <a:prstGeom prst="rect">
            <a:avLst/>
          </a:prstGeom>
          <a:noFill/>
          <a:ln w="9525">
            <a:noFill/>
            <a:miter lim="800000"/>
            <a:headEnd/>
            <a:tailEnd/>
          </a:ln>
        </p:spPr>
      </p:pic>
      <p:sp>
        <p:nvSpPr>
          <p:cNvPr id="3078" name="Title 5"/>
          <p:cNvSpPr>
            <a:spLocks noGrp="1"/>
          </p:cNvSpPr>
          <p:nvPr>
            <p:ph type="title"/>
          </p:nvPr>
        </p:nvSpPr>
        <p:spPr>
          <a:xfrm>
            <a:off x="152400" y="152400"/>
            <a:ext cx="4419600" cy="1143000"/>
          </a:xfrm>
        </p:spPr>
        <p:txBody>
          <a:bodyPr/>
          <a:lstStyle/>
          <a:p>
            <a:pPr algn="l"/>
            <a:r>
              <a:rPr lang="en-US" sz="2400" b="1" dirty="0" smtClean="0"/>
              <a:t>Width of, and Charge Stored in the Depletion Region</a:t>
            </a:r>
          </a:p>
        </p:txBody>
      </p:sp>
      <p:graphicFrame>
        <p:nvGraphicFramePr>
          <p:cNvPr id="2050" name="Object 6"/>
          <p:cNvGraphicFramePr>
            <a:graphicFrameLocks noChangeAspect="1"/>
          </p:cNvGraphicFramePr>
          <p:nvPr/>
        </p:nvGraphicFramePr>
        <p:xfrm>
          <a:off x="533400" y="1371600"/>
          <a:ext cx="3378200" cy="1811338"/>
        </p:xfrm>
        <a:graphic>
          <a:graphicData uri="http://schemas.openxmlformats.org/presentationml/2006/ole">
            <mc:AlternateContent xmlns:mc="http://schemas.openxmlformats.org/markup-compatibility/2006">
              <mc:Choice xmlns:v="urn:schemas-microsoft-com:vml" Requires="v">
                <p:oleObj spid="_x0000_s62640" name="Equation" r:id="rId4" imgW="1752480" imgH="965160" progId="Equation.3">
                  <p:embed/>
                </p:oleObj>
              </mc:Choice>
              <mc:Fallback>
                <p:oleObj name="Equation" r:id="rId4" imgW="1752480" imgH="96516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1371600"/>
                        <a:ext cx="3378200" cy="181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33CC"/>
                            </a:solidFill>
                            <a:miter lim="800000"/>
                            <a:headEnd/>
                            <a:tailEnd/>
                          </a14:hiddenLine>
                        </a:ext>
                      </a:extLst>
                    </p:spPr>
                  </p:pic>
                </p:oleObj>
              </mc:Fallback>
            </mc:AlternateContent>
          </a:graphicData>
        </a:graphic>
      </p:graphicFrame>
      <p:graphicFrame>
        <p:nvGraphicFramePr>
          <p:cNvPr id="39939" name="Object 3"/>
          <p:cNvGraphicFramePr>
            <a:graphicFrameLocks noChangeAspect="1"/>
          </p:cNvGraphicFramePr>
          <p:nvPr/>
        </p:nvGraphicFramePr>
        <p:xfrm>
          <a:off x="609600" y="3236913"/>
          <a:ext cx="3352800" cy="1577975"/>
        </p:xfrm>
        <a:graphic>
          <a:graphicData uri="http://schemas.openxmlformats.org/presentationml/2006/ole">
            <mc:AlternateContent xmlns:mc="http://schemas.openxmlformats.org/markup-compatibility/2006">
              <mc:Choice xmlns:v="urn:schemas-microsoft-com:vml" Requires="v">
                <p:oleObj spid="_x0000_s62641" name="Equation" r:id="rId6" imgW="1511280" imgH="711000" progId="Equation.3">
                  <p:embed/>
                </p:oleObj>
              </mc:Choice>
              <mc:Fallback>
                <p:oleObj name="Equation" r:id="rId6" imgW="1511280" imgH="7110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 y="3236913"/>
                        <a:ext cx="3352800" cy="157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40" name="Object 4"/>
          <p:cNvGraphicFramePr>
            <a:graphicFrameLocks noChangeAspect="1"/>
          </p:cNvGraphicFramePr>
          <p:nvPr/>
        </p:nvGraphicFramePr>
        <p:xfrm>
          <a:off x="638175" y="4876800"/>
          <a:ext cx="3143250" cy="1676400"/>
        </p:xfrm>
        <a:graphic>
          <a:graphicData uri="http://schemas.openxmlformats.org/presentationml/2006/ole">
            <mc:AlternateContent xmlns:mc="http://schemas.openxmlformats.org/markup-compatibility/2006">
              <mc:Choice xmlns:v="urn:schemas-microsoft-com:vml" Requires="v">
                <p:oleObj spid="_x0000_s62642" name="Equation" r:id="rId8" imgW="1333440" imgH="711000" progId="Equation.3">
                  <p:embed/>
                </p:oleObj>
              </mc:Choice>
              <mc:Fallback>
                <p:oleObj name="Equation" r:id="rId8" imgW="1333440" imgH="7110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8175" y="4876800"/>
                        <a:ext cx="314325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955521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up)">
                                      <p:cBhvr>
                                        <p:cTn id="7" dur="10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9939"/>
                                        </p:tgtEl>
                                        <p:attrNameLst>
                                          <p:attrName>style.visibility</p:attrName>
                                        </p:attrNameLst>
                                      </p:cBhvr>
                                      <p:to>
                                        <p:strVal val="visible"/>
                                      </p:to>
                                    </p:set>
                                    <p:animEffect transition="in" filter="wipe(up)">
                                      <p:cBhvr>
                                        <p:cTn id="12" dur="1000"/>
                                        <p:tgtEl>
                                          <p:spTgt spid="3993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9940"/>
                                        </p:tgtEl>
                                        <p:attrNameLst>
                                          <p:attrName>style.visibility</p:attrName>
                                        </p:attrNameLst>
                                      </p:cBhvr>
                                      <p:to>
                                        <p:strVal val="visible"/>
                                      </p:to>
                                    </p:set>
                                    <p:animEffect transition="in" filter="wipe(up)">
                                      <p:cBhvr>
                                        <p:cTn id="17" dur="1000"/>
                                        <p:tgtEl>
                                          <p:spTgt spid="399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se03F10"/>
          <p:cNvPicPr>
            <a:picLocks noChangeAspect="1" noChangeArrowheads="1"/>
          </p:cNvPicPr>
          <p:nvPr/>
        </p:nvPicPr>
        <p:blipFill>
          <a:blip r:embed="rId3" cstate="print"/>
          <a:srcRect r="-848" b="43376"/>
          <a:stretch>
            <a:fillRect/>
          </a:stretch>
        </p:blipFill>
        <p:spPr bwMode="auto">
          <a:xfrm>
            <a:off x="4343400" y="1295400"/>
            <a:ext cx="4648200" cy="4191000"/>
          </a:xfrm>
          <a:prstGeom prst="rect">
            <a:avLst/>
          </a:prstGeom>
          <a:noFill/>
          <a:ln w="9525">
            <a:noFill/>
            <a:miter lim="800000"/>
            <a:headEnd/>
            <a:tailEnd/>
          </a:ln>
        </p:spPr>
      </p:pic>
      <p:sp>
        <p:nvSpPr>
          <p:cNvPr id="4102" name="Title 5"/>
          <p:cNvSpPr>
            <a:spLocks noGrp="1"/>
          </p:cNvSpPr>
          <p:nvPr>
            <p:ph type="title"/>
          </p:nvPr>
        </p:nvSpPr>
        <p:spPr>
          <a:xfrm>
            <a:off x="304800" y="274638"/>
            <a:ext cx="4419600" cy="1143000"/>
          </a:xfrm>
        </p:spPr>
        <p:txBody>
          <a:bodyPr/>
          <a:lstStyle/>
          <a:p>
            <a:pPr algn="l"/>
            <a:r>
              <a:rPr lang="en-US" sz="2400" b="1" dirty="0" smtClean="0"/>
              <a:t>Width of, and Charge Stored in the Depletion Region</a:t>
            </a:r>
          </a:p>
        </p:txBody>
      </p:sp>
      <p:graphicFrame>
        <p:nvGraphicFramePr>
          <p:cNvPr id="3074" name="Object 3"/>
          <p:cNvGraphicFramePr>
            <a:graphicFrameLocks noChangeAspect="1"/>
          </p:cNvGraphicFramePr>
          <p:nvPr/>
        </p:nvGraphicFramePr>
        <p:xfrm>
          <a:off x="304800" y="2076450"/>
          <a:ext cx="3516313" cy="801688"/>
        </p:xfrm>
        <a:graphic>
          <a:graphicData uri="http://schemas.openxmlformats.org/presentationml/2006/ole">
            <mc:AlternateContent xmlns:mc="http://schemas.openxmlformats.org/markup-compatibility/2006">
              <mc:Choice xmlns:v="urn:schemas-microsoft-com:vml" Requires="v">
                <p:oleObj spid="_x0000_s63664" name="Equation" r:id="rId4" imgW="1955520" imgH="457200" progId="Equation.3">
                  <p:embed/>
                </p:oleObj>
              </mc:Choice>
              <mc:Fallback>
                <p:oleObj name="Equation" r:id="rId4" imgW="195552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2076450"/>
                        <a:ext cx="3516313"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1275">
                            <a:solidFill>
                              <a:srgbClr val="003399"/>
                            </a:solidFill>
                            <a:miter lim="800000"/>
                            <a:headEnd/>
                            <a:tailEnd/>
                          </a14:hiddenLine>
                        </a:ext>
                      </a:extLst>
                    </p:spPr>
                  </p:pic>
                </p:oleObj>
              </mc:Fallback>
            </mc:AlternateContent>
          </a:graphicData>
        </a:graphic>
      </p:graphicFrame>
      <p:graphicFrame>
        <p:nvGraphicFramePr>
          <p:cNvPr id="40963" name="Object 3"/>
          <p:cNvGraphicFramePr>
            <a:graphicFrameLocks noChangeAspect="1"/>
          </p:cNvGraphicFramePr>
          <p:nvPr/>
        </p:nvGraphicFramePr>
        <p:xfrm>
          <a:off x="381000" y="3733800"/>
          <a:ext cx="3124200" cy="2260600"/>
        </p:xfrm>
        <a:graphic>
          <a:graphicData uri="http://schemas.openxmlformats.org/presentationml/2006/ole">
            <mc:AlternateContent xmlns:mc="http://schemas.openxmlformats.org/markup-compatibility/2006">
              <mc:Choice xmlns:v="urn:schemas-microsoft-com:vml" Requires="v">
                <p:oleObj spid="_x0000_s63665" name="Equation" r:id="rId6" imgW="1562040" imgH="1130040" progId="Equation.3">
                  <p:embed/>
                </p:oleObj>
              </mc:Choice>
              <mc:Fallback>
                <p:oleObj name="Equation" r:id="rId6" imgW="1562040" imgH="1130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 y="3733800"/>
                        <a:ext cx="3124200" cy="226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64" name="Object 4"/>
          <p:cNvGraphicFramePr>
            <a:graphicFrameLocks noChangeAspect="1"/>
          </p:cNvGraphicFramePr>
          <p:nvPr/>
        </p:nvGraphicFramePr>
        <p:xfrm>
          <a:off x="914400" y="2895600"/>
          <a:ext cx="2597150" cy="688975"/>
        </p:xfrm>
        <a:graphic>
          <a:graphicData uri="http://schemas.openxmlformats.org/presentationml/2006/ole">
            <mc:AlternateContent xmlns:mc="http://schemas.openxmlformats.org/markup-compatibility/2006">
              <mc:Choice xmlns:v="urn:schemas-microsoft-com:vml" Requires="v">
                <p:oleObj spid="_x0000_s63666" name="Equation" r:id="rId8" imgW="1676160" imgH="444240" progId="Equation.3">
                  <p:embed/>
                </p:oleObj>
              </mc:Choice>
              <mc:Fallback>
                <p:oleObj name="Equation" r:id="rId8" imgW="1676160" imgH="4442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4400" y="2895600"/>
                        <a:ext cx="2597150" cy="68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646036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up)">
                                      <p:cBhvr>
                                        <p:cTn id="7" dur="10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0964"/>
                                        </p:tgtEl>
                                        <p:attrNameLst>
                                          <p:attrName>style.visibility</p:attrName>
                                        </p:attrNameLst>
                                      </p:cBhvr>
                                      <p:to>
                                        <p:strVal val="visible"/>
                                      </p:to>
                                    </p:set>
                                    <p:animEffect transition="in" filter="wipe(up)">
                                      <p:cBhvr>
                                        <p:cTn id="12" dur="1000"/>
                                        <p:tgtEl>
                                          <p:spTgt spid="4096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0963"/>
                                        </p:tgtEl>
                                        <p:attrNameLst>
                                          <p:attrName>style.visibility</p:attrName>
                                        </p:attrNameLst>
                                      </p:cBhvr>
                                      <p:to>
                                        <p:strVal val="visible"/>
                                      </p:to>
                                    </p:set>
                                    <p:animEffect transition="in" filter="wipe(up)">
                                      <p:cBhvr>
                                        <p:cTn id="17" dur="1000"/>
                                        <p:tgtEl>
                                          <p:spTgt spid="409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4" descr="se03F11"/>
          <p:cNvPicPr>
            <a:picLocks noChangeAspect="1" noChangeArrowheads="1"/>
          </p:cNvPicPr>
          <p:nvPr/>
        </p:nvPicPr>
        <p:blipFill>
          <a:blip r:embed="rId2" cstate="print"/>
          <a:srcRect/>
          <a:stretch>
            <a:fillRect/>
          </a:stretch>
        </p:blipFill>
        <p:spPr bwMode="auto">
          <a:xfrm>
            <a:off x="685800" y="1676400"/>
            <a:ext cx="7793038" cy="3870325"/>
          </a:xfrm>
          <a:prstGeom prst="rect">
            <a:avLst/>
          </a:prstGeom>
          <a:noFill/>
          <a:ln w="9525">
            <a:noFill/>
            <a:miter lim="800000"/>
            <a:headEnd/>
            <a:tailEnd/>
          </a:ln>
        </p:spPr>
      </p:pic>
      <p:sp>
        <p:nvSpPr>
          <p:cNvPr id="24579" name="Title 5"/>
          <p:cNvSpPr>
            <a:spLocks noGrp="1"/>
          </p:cNvSpPr>
          <p:nvPr>
            <p:ph type="title"/>
          </p:nvPr>
        </p:nvSpPr>
        <p:spPr/>
        <p:txBody>
          <a:bodyPr/>
          <a:lstStyle/>
          <a:p>
            <a:r>
              <a:rPr lang="en-US" b="1" dirty="0" smtClean="0"/>
              <a:t>PN Junction with an Applied Voltage</a:t>
            </a:r>
          </a:p>
        </p:txBody>
      </p:sp>
    </p:spTree>
    <p:extLst>
      <p:ext uri="{BB962C8B-B14F-4D97-AF65-F5344CB8AC3E}">
        <p14:creationId xmlns:p14="http://schemas.microsoft.com/office/powerpoint/2010/main" val="150223088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7" name="Picture 4" descr="se03F11"/>
          <p:cNvPicPr>
            <a:picLocks noChangeAspect="1" noChangeArrowheads="1"/>
          </p:cNvPicPr>
          <p:nvPr/>
        </p:nvPicPr>
        <p:blipFill>
          <a:blip r:embed="rId3" cstate="print"/>
          <a:srcRect l="68294" b="1790"/>
          <a:stretch>
            <a:fillRect/>
          </a:stretch>
        </p:blipFill>
        <p:spPr bwMode="auto">
          <a:xfrm>
            <a:off x="5867400" y="1371600"/>
            <a:ext cx="1981200" cy="3048000"/>
          </a:xfrm>
          <a:prstGeom prst="rect">
            <a:avLst/>
          </a:prstGeom>
          <a:noFill/>
          <a:ln w="9525">
            <a:noFill/>
            <a:miter lim="800000"/>
            <a:headEnd/>
            <a:tailEnd/>
          </a:ln>
        </p:spPr>
      </p:pic>
      <p:sp>
        <p:nvSpPr>
          <p:cNvPr id="6150" name="Title 5"/>
          <p:cNvSpPr>
            <a:spLocks noGrp="1"/>
          </p:cNvSpPr>
          <p:nvPr>
            <p:ph type="title"/>
          </p:nvPr>
        </p:nvSpPr>
        <p:spPr>
          <a:xfrm>
            <a:off x="304800" y="228600"/>
            <a:ext cx="8229600" cy="715963"/>
          </a:xfrm>
        </p:spPr>
        <p:txBody>
          <a:bodyPr/>
          <a:lstStyle/>
          <a:p>
            <a:r>
              <a:rPr lang="en-US" sz="3600" b="1" dirty="0" smtClean="0"/>
              <a:t>PN Junction with an Applied Voltage</a:t>
            </a:r>
          </a:p>
        </p:txBody>
      </p:sp>
      <p:graphicFrame>
        <p:nvGraphicFramePr>
          <p:cNvPr id="5122" name="Object 6"/>
          <p:cNvGraphicFramePr>
            <a:graphicFrameLocks noChangeAspect="1"/>
          </p:cNvGraphicFramePr>
          <p:nvPr/>
        </p:nvGraphicFramePr>
        <p:xfrm>
          <a:off x="457200" y="4572000"/>
          <a:ext cx="1871663" cy="1536700"/>
        </p:xfrm>
        <a:graphic>
          <a:graphicData uri="http://schemas.openxmlformats.org/presentationml/2006/ole">
            <mc:AlternateContent xmlns:mc="http://schemas.openxmlformats.org/markup-compatibility/2006">
              <mc:Choice xmlns:v="urn:schemas-microsoft-com:vml" Requires="v">
                <p:oleObj spid="_x0000_s64688" name="Equation" r:id="rId4" imgW="1777680" imgH="1498320" progId="Equation.3">
                  <p:embed/>
                </p:oleObj>
              </mc:Choice>
              <mc:Fallback>
                <p:oleObj name="Equation" r:id="rId4" imgW="1777680" imgH="149832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4572000"/>
                        <a:ext cx="1871663" cy="153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1275">
                            <a:solidFill>
                              <a:srgbClr val="003399"/>
                            </a:solidFill>
                            <a:miter lim="800000"/>
                            <a:headEnd/>
                            <a:tailEnd/>
                          </a14:hiddenLine>
                        </a:ext>
                      </a:extLst>
                    </p:spPr>
                  </p:pic>
                </p:oleObj>
              </mc:Fallback>
            </mc:AlternateContent>
          </a:graphicData>
        </a:graphic>
      </p:graphicFrame>
      <p:graphicFrame>
        <p:nvGraphicFramePr>
          <p:cNvPr id="5123" name="Object 7"/>
          <p:cNvGraphicFramePr>
            <a:graphicFrameLocks noChangeAspect="1"/>
          </p:cNvGraphicFramePr>
          <p:nvPr/>
        </p:nvGraphicFramePr>
        <p:xfrm>
          <a:off x="3168650" y="4549775"/>
          <a:ext cx="2286000" cy="1546225"/>
        </p:xfrm>
        <a:graphic>
          <a:graphicData uri="http://schemas.openxmlformats.org/presentationml/2006/ole">
            <mc:AlternateContent xmlns:mc="http://schemas.openxmlformats.org/markup-compatibility/2006">
              <mc:Choice xmlns:v="urn:schemas-microsoft-com:vml" Requires="v">
                <p:oleObj spid="_x0000_s64689" name="Equation" r:id="rId6" imgW="2158920" imgH="1498320" progId="Equation.3">
                  <p:embed/>
                </p:oleObj>
              </mc:Choice>
              <mc:Fallback>
                <p:oleObj name="Equation" r:id="rId6" imgW="2158920" imgH="149832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68650" y="4549775"/>
                        <a:ext cx="2286000" cy="154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1275">
                            <a:solidFill>
                              <a:srgbClr val="CC0000"/>
                            </a:solidFill>
                            <a:miter lim="800000"/>
                            <a:headEnd/>
                            <a:tailEnd/>
                          </a14:hiddenLine>
                        </a:ext>
                      </a:extLst>
                    </p:spPr>
                  </p:pic>
                </p:oleObj>
              </mc:Fallback>
            </mc:AlternateContent>
          </a:graphicData>
        </a:graphic>
      </p:graphicFrame>
      <p:graphicFrame>
        <p:nvGraphicFramePr>
          <p:cNvPr id="5124" name="Object 9"/>
          <p:cNvGraphicFramePr>
            <a:graphicFrameLocks noChangeAspect="1"/>
          </p:cNvGraphicFramePr>
          <p:nvPr/>
        </p:nvGraphicFramePr>
        <p:xfrm>
          <a:off x="5943600" y="4572000"/>
          <a:ext cx="2446338" cy="1450975"/>
        </p:xfrm>
        <a:graphic>
          <a:graphicData uri="http://schemas.openxmlformats.org/presentationml/2006/ole">
            <mc:AlternateContent xmlns:mc="http://schemas.openxmlformats.org/markup-compatibility/2006">
              <mc:Choice xmlns:v="urn:schemas-microsoft-com:vml" Requires="v">
                <p:oleObj spid="_x0000_s64690" name="Equation" r:id="rId8" imgW="2108160" imgH="1282680" progId="Equation.3">
                  <p:embed/>
                </p:oleObj>
              </mc:Choice>
              <mc:Fallback>
                <p:oleObj name="Equation" r:id="rId8" imgW="2108160" imgH="12826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43600" y="4572000"/>
                        <a:ext cx="2446338" cy="145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1275">
                            <a:solidFill>
                              <a:srgbClr val="00FF00"/>
                            </a:solidFill>
                            <a:miter lim="800000"/>
                            <a:headEnd/>
                            <a:tailEnd/>
                          </a14:hiddenLine>
                        </a:ext>
                      </a:extLst>
                    </p:spPr>
                  </p:pic>
                </p:oleObj>
              </mc:Fallback>
            </mc:AlternateContent>
          </a:graphicData>
        </a:graphic>
      </p:graphicFrame>
      <p:sp>
        <p:nvSpPr>
          <p:cNvPr id="5129" name="TextBox 10"/>
          <p:cNvSpPr txBox="1">
            <a:spLocks noChangeArrowheads="1"/>
          </p:cNvSpPr>
          <p:nvPr/>
        </p:nvSpPr>
        <p:spPr bwMode="auto">
          <a:xfrm>
            <a:off x="1447800" y="6172200"/>
            <a:ext cx="4648200" cy="369888"/>
          </a:xfrm>
          <a:prstGeom prst="rect">
            <a:avLst/>
          </a:prstGeom>
          <a:solidFill>
            <a:srgbClr val="FFFF00"/>
          </a:solidFill>
          <a:ln w="9525">
            <a:noFill/>
            <a:miter lim="800000"/>
            <a:headEnd/>
            <a:tailEnd/>
          </a:ln>
        </p:spPr>
        <p:txBody>
          <a:bodyPr>
            <a:spAutoFit/>
          </a:bodyPr>
          <a:lstStyle/>
          <a:p>
            <a:r>
              <a:rPr lang="en-US">
                <a:latin typeface="Times New Roman" pitchFamily="18" charset="0"/>
                <a:cs typeface="Times New Roman" pitchFamily="18" charset="0"/>
              </a:rPr>
              <a:t>Current in the external circuit is :</a:t>
            </a:r>
            <a:r>
              <a:rPr lang="en-US"/>
              <a:t>       </a:t>
            </a:r>
            <a:r>
              <a:rPr lang="en-US" b="1" i="1">
                <a:latin typeface="Times New Roman" pitchFamily="18" charset="0"/>
                <a:cs typeface="Times New Roman" pitchFamily="18" charset="0"/>
              </a:rPr>
              <a:t>I = I</a:t>
            </a:r>
            <a:r>
              <a:rPr lang="en-US" b="1" i="1" baseline="-25000">
                <a:latin typeface="Times New Roman" pitchFamily="18" charset="0"/>
                <a:cs typeface="Times New Roman" pitchFamily="18" charset="0"/>
              </a:rPr>
              <a:t>D</a:t>
            </a:r>
            <a:r>
              <a:rPr lang="en-US" b="1" i="1">
                <a:latin typeface="Times New Roman" pitchFamily="18" charset="0"/>
                <a:cs typeface="Times New Roman" pitchFamily="18" charset="0"/>
              </a:rPr>
              <a:t> - I</a:t>
            </a:r>
            <a:r>
              <a:rPr lang="en-US" b="1" i="1" baseline="-25000">
                <a:latin typeface="Times New Roman" pitchFamily="18" charset="0"/>
                <a:cs typeface="Times New Roman" pitchFamily="18" charset="0"/>
              </a:rPr>
              <a:t>S</a:t>
            </a:r>
          </a:p>
        </p:txBody>
      </p:sp>
      <p:pic>
        <p:nvPicPr>
          <p:cNvPr id="10" name="Picture 4" descr="se03F11"/>
          <p:cNvPicPr>
            <a:picLocks noChangeAspect="1" noChangeArrowheads="1"/>
          </p:cNvPicPr>
          <p:nvPr/>
        </p:nvPicPr>
        <p:blipFill>
          <a:blip r:embed="rId3" cstate="print"/>
          <a:srcRect l="32927" r="32927" b="1790"/>
          <a:stretch>
            <a:fillRect/>
          </a:stretch>
        </p:blipFill>
        <p:spPr bwMode="auto">
          <a:xfrm>
            <a:off x="3124200" y="1371600"/>
            <a:ext cx="2133600" cy="3048000"/>
          </a:xfrm>
          <a:prstGeom prst="rect">
            <a:avLst/>
          </a:prstGeom>
          <a:noFill/>
          <a:ln w="9525">
            <a:noFill/>
            <a:miter lim="800000"/>
            <a:headEnd/>
            <a:tailEnd/>
          </a:ln>
        </p:spPr>
      </p:pic>
      <p:pic>
        <p:nvPicPr>
          <p:cNvPr id="11" name="Picture 4" descr="se03F11"/>
          <p:cNvPicPr>
            <a:picLocks noChangeAspect="1" noChangeArrowheads="1"/>
          </p:cNvPicPr>
          <p:nvPr/>
        </p:nvPicPr>
        <p:blipFill>
          <a:blip r:embed="rId3" cstate="print"/>
          <a:srcRect r="67073" b="-665"/>
          <a:stretch>
            <a:fillRect/>
          </a:stretch>
        </p:blipFill>
        <p:spPr bwMode="auto">
          <a:xfrm>
            <a:off x="304800" y="1447800"/>
            <a:ext cx="2057400" cy="3124200"/>
          </a:xfrm>
          <a:prstGeom prst="rect">
            <a:avLst/>
          </a:prstGeom>
          <a:noFill/>
          <a:ln w="9525">
            <a:noFill/>
            <a:miter lim="800000"/>
            <a:headEnd/>
            <a:tailEnd/>
          </a:ln>
        </p:spPr>
      </p:pic>
    </p:spTree>
    <p:extLst>
      <p:ext uri="{BB962C8B-B14F-4D97-AF65-F5344CB8AC3E}">
        <p14:creationId xmlns:p14="http://schemas.microsoft.com/office/powerpoint/2010/main" val="99541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1000"/>
                                        <p:tgtEl>
                                          <p:spTgt spid="11"/>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5122"/>
                                        </p:tgtEl>
                                        <p:attrNameLst>
                                          <p:attrName>style.visibility</p:attrName>
                                        </p:attrNameLst>
                                      </p:cBhvr>
                                      <p:to>
                                        <p:strVal val="visible"/>
                                      </p:to>
                                    </p:set>
                                    <p:animEffect transition="in" filter="wipe(up)">
                                      <p:cBhvr>
                                        <p:cTn id="11" dur="1000"/>
                                        <p:tgtEl>
                                          <p:spTgt spid="512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1000"/>
                                        <p:tgtEl>
                                          <p:spTgt spid="10"/>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5123"/>
                                        </p:tgtEl>
                                        <p:attrNameLst>
                                          <p:attrName>style.visibility</p:attrName>
                                        </p:attrNameLst>
                                      </p:cBhvr>
                                      <p:to>
                                        <p:strVal val="visible"/>
                                      </p:to>
                                    </p:set>
                                    <p:animEffect transition="in" filter="wipe(up)">
                                      <p:cBhvr>
                                        <p:cTn id="20" dur="1000"/>
                                        <p:tgtEl>
                                          <p:spTgt spid="512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5127"/>
                                        </p:tgtEl>
                                        <p:attrNameLst>
                                          <p:attrName>style.visibility</p:attrName>
                                        </p:attrNameLst>
                                      </p:cBhvr>
                                      <p:to>
                                        <p:strVal val="visible"/>
                                      </p:to>
                                    </p:set>
                                    <p:animEffect transition="in" filter="wipe(up)">
                                      <p:cBhvr>
                                        <p:cTn id="25" dur="1000"/>
                                        <p:tgtEl>
                                          <p:spTgt spid="5127"/>
                                        </p:tgtEl>
                                      </p:cBhvr>
                                    </p:animEffect>
                                  </p:childTnLst>
                                </p:cTn>
                              </p:par>
                            </p:childTnLst>
                          </p:cTn>
                        </p:par>
                        <p:par>
                          <p:cTn id="26" fill="hold">
                            <p:stCondLst>
                              <p:cond delay="1000"/>
                            </p:stCondLst>
                            <p:childTnLst>
                              <p:par>
                                <p:cTn id="27" presetID="22" presetClass="entr" presetSubtype="1" fill="hold" nodeType="afterEffect">
                                  <p:stCondLst>
                                    <p:cond delay="0"/>
                                  </p:stCondLst>
                                  <p:childTnLst>
                                    <p:set>
                                      <p:cBhvr>
                                        <p:cTn id="28" dur="1" fill="hold">
                                          <p:stCondLst>
                                            <p:cond delay="0"/>
                                          </p:stCondLst>
                                        </p:cTn>
                                        <p:tgtEl>
                                          <p:spTgt spid="5124"/>
                                        </p:tgtEl>
                                        <p:attrNameLst>
                                          <p:attrName>style.visibility</p:attrName>
                                        </p:attrNameLst>
                                      </p:cBhvr>
                                      <p:to>
                                        <p:strVal val="visible"/>
                                      </p:to>
                                    </p:set>
                                    <p:animEffect transition="in" filter="wipe(up)">
                                      <p:cBhvr>
                                        <p:cTn id="29" dur="1000"/>
                                        <p:tgtEl>
                                          <p:spTgt spid="512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5129"/>
                                        </p:tgtEl>
                                        <p:attrNameLst>
                                          <p:attrName>style.visibility</p:attrName>
                                        </p:attrNameLst>
                                      </p:cBhvr>
                                      <p:to>
                                        <p:strVal val="visible"/>
                                      </p:to>
                                    </p:set>
                                    <p:animEffect transition="in" filter="wipe(left)">
                                      <p:cBhvr>
                                        <p:cTn id="34" dur="1000"/>
                                        <p:tgtEl>
                                          <p:spTgt spid="5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Title 4"/>
          <p:cNvSpPr>
            <a:spLocks noGrp="1"/>
          </p:cNvSpPr>
          <p:nvPr>
            <p:ph type="title"/>
          </p:nvPr>
        </p:nvSpPr>
        <p:spPr>
          <a:xfrm>
            <a:off x="164219" y="274351"/>
            <a:ext cx="8356776" cy="584775"/>
          </a:xfrm>
        </p:spPr>
        <p:txBody>
          <a:bodyPr wrap="none">
            <a:spAutoFit/>
          </a:bodyPr>
          <a:lstStyle/>
          <a:p>
            <a:r>
              <a:rPr lang="en-US" sz="3200" b="1" dirty="0" smtClean="0"/>
              <a:t>PN Junction Current-Voltage Relationship</a:t>
            </a:r>
          </a:p>
        </p:txBody>
      </p:sp>
      <p:sp>
        <p:nvSpPr>
          <p:cNvPr id="10" name="TextBox 9"/>
          <p:cNvSpPr txBox="1"/>
          <p:nvPr/>
        </p:nvSpPr>
        <p:spPr>
          <a:xfrm>
            <a:off x="457200" y="1295400"/>
            <a:ext cx="4419600" cy="1477963"/>
          </a:xfrm>
          <a:prstGeom prst="rect">
            <a:avLst/>
          </a:prstGeom>
          <a:noFill/>
        </p:spPr>
        <p:txBody>
          <a:bodyPr>
            <a:spAutoFit/>
          </a:bodyPr>
          <a:lstStyle/>
          <a:p>
            <a:pPr>
              <a:defRPr/>
            </a:pPr>
            <a:r>
              <a:rPr lang="en-US" dirty="0">
                <a:solidFill>
                  <a:schemeClr val="accent6"/>
                </a:solidFill>
                <a:latin typeface="Arial" pitchFamily="34" charset="0"/>
              </a:rPr>
              <a:t>For negative </a:t>
            </a:r>
            <a:r>
              <a:rPr lang="en-US" b="1" i="1" dirty="0">
                <a:solidFill>
                  <a:schemeClr val="accent6"/>
                </a:solidFill>
                <a:latin typeface="Times New Roman" pitchFamily="18" charset="0"/>
                <a:cs typeface="Times New Roman" pitchFamily="18" charset="0"/>
              </a:rPr>
              <a:t>V</a:t>
            </a:r>
            <a:r>
              <a:rPr lang="en-US" dirty="0">
                <a:solidFill>
                  <a:schemeClr val="accent6"/>
                </a:solidFill>
                <a:latin typeface="Arial" pitchFamily="34" charset="0"/>
              </a:rPr>
              <a:t> with a magnitude of a few times</a:t>
            </a:r>
            <a:r>
              <a:rPr lang="en-US" b="1" i="1" dirty="0">
                <a:solidFill>
                  <a:schemeClr val="accent6"/>
                </a:solidFill>
                <a:latin typeface="Times New Roman" pitchFamily="18" charset="0"/>
                <a:cs typeface="Times New Roman" pitchFamily="18" charset="0"/>
              </a:rPr>
              <a:t> </a:t>
            </a:r>
            <a:r>
              <a:rPr lang="en-US" b="1" i="1" dirty="0">
                <a:solidFill>
                  <a:schemeClr val="accent6"/>
                </a:solidFill>
                <a:latin typeface="+mn-lt"/>
                <a:cs typeface="Times New Roman" pitchFamily="18" charset="0"/>
              </a:rPr>
              <a:t>V</a:t>
            </a:r>
            <a:r>
              <a:rPr lang="en-US" b="1" i="1" baseline="-25000" dirty="0">
                <a:solidFill>
                  <a:schemeClr val="accent6"/>
                </a:solidFill>
                <a:latin typeface="+mn-lt"/>
                <a:cs typeface="Times New Roman" pitchFamily="18" charset="0"/>
              </a:rPr>
              <a:t>T </a:t>
            </a:r>
            <a:r>
              <a:rPr lang="en-US" b="1" i="1" dirty="0">
                <a:solidFill>
                  <a:schemeClr val="accent6"/>
                </a:solidFill>
                <a:latin typeface="+mn-lt"/>
                <a:cs typeface="Times New Roman" pitchFamily="18" charset="0"/>
              </a:rPr>
              <a:t> </a:t>
            </a:r>
            <a:r>
              <a:rPr lang="en-US" dirty="0">
                <a:solidFill>
                  <a:schemeClr val="accent6"/>
                </a:solidFill>
                <a:latin typeface="+mn-lt"/>
                <a:cs typeface="Times New Roman" pitchFamily="18" charset="0"/>
              </a:rPr>
              <a:t>the exponential term becomes zero and the current across the junction becomes negative and constant. This constant current is</a:t>
            </a:r>
            <a:r>
              <a:rPr lang="en-US" b="1" i="1" dirty="0">
                <a:solidFill>
                  <a:schemeClr val="accent6"/>
                </a:solidFill>
                <a:latin typeface="Times New Roman" pitchFamily="18" charset="0"/>
                <a:cs typeface="Times New Roman" pitchFamily="18" charset="0"/>
              </a:rPr>
              <a:t> </a:t>
            </a:r>
            <a:r>
              <a:rPr lang="en-US" b="1" i="1" dirty="0" err="1">
                <a:solidFill>
                  <a:schemeClr val="accent6"/>
                </a:solidFill>
                <a:latin typeface="Times New Roman" pitchFamily="18" charset="0"/>
                <a:cs typeface="Times New Roman" pitchFamily="18" charset="0"/>
              </a:rPr>
              <a:t>I</a:t>
            </a:r>
            <a:r>
              <a:rPr lang="en-US" b="1" i="1" baseline="-25000" dirty="0" err="1">
                <a:solidFill>
                  <a:schemeClr val="accent6"/>
                </a:solidFill>
                <a:latin typeface="Times New Roman" pitchFamily="18" charset="0"/>
                <a:cs typeface="Times New Roman" pitchFamily="18" charset="0"/>
              </a:rPr>
              <a:t>S</a:t>
            </a:r>
            <a:endParaRPr lang="en-US" b="1" i="1" baseline="-25000" dirty="0">
              <a:solidFill>
                <a:schemeClr val="accent6"/>
              </a:solidFill>
              <a:latin typeface="Times New Roman" pitchFamily="18" charset="0"/>
              <a:cs typeface="Times New Roman" pitchFamily="18" charset="0"/>
            </a:endParaRPr>
          </a:p>
        </p:txBody>
      </p:sp>
      <p:graphicFrame>
        <p:nvGraphicFramePr>
          <p:cNvPr id="11268" name="Object 5"/>
          <p:cNvGraphicFramePr>
            <a:graphicFrameLocks noChangeAspect="1"/>
          </p:cNvGraphicFramePr>
          <p:nvPr/>
        </p:nvGraphicFramePr>
        <p:xfrm>
          <a:off x="1447800" y="3124200"/>
          <a:ext cx="2438400" cy="609600"/>
        </p:xfrm>
        <a:graphic>
          <a:graphicData uri="http://schemas.openxmlformats.org/presentationml/2006/ole">
            <mc:AlternateContent xmlns:mc="http://schemas.openxmlformats.org/markup-compatibility/2006">
              <mc:Choice xmlns:v="urn:schemas-microsoft-com:vml" Requires="v">
                <p:oleObj spid="_x0000_s65654" name="Equation" r:id="rId3" imgW="965160" imgH="241200" progId="Equation.3">
                  <p:embed/>
                </p:oleObj>
              </mc:Choice>
              <mc:Fallback>
                <p:oleObj name="Equation" r:id="rId3" imgW="965160" imgH="24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3124200"/>
                        <a:ext cx="24384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9" name="Object 6"/>
          <p:cNvGraphicFramePr>
            <a:graphicFrameLocks noChangeAspect="1"/>
          </p:cNvGraphicFramePr>
          <p:nvPr/>
        </p:nvGraphicFramePr>
        <p:xfrm>
          <a:off x="148430" y="4419600"/>
          <a:ext cx="4483506" cy="990600"/>
        </p:xfrm>
        <a:graphic>
          <a:graphicData uri="http://schemas.openxmlformats.org/presentationml/2006/ole">
            <mc:AlternateContent xmlns:mc="http://schemas.openxmlformats.org/markup-compatibility/2006">
              <mc:Choice xmlns:v="urn:schemas-microsoft-com:vml" Requires="v">
                <p:oleObj spid="_x0000_s65655" name="Equation" r:id="rId5" imgW="2298600" imgH="507960" progId="Equation.3">
                  <p:embed/>
                </p:oleObj>
              </mc:Choice>
              <mc:Fallback>
                <p:oleObj name="Equation" r:id="rId5" imgW="2298600" imgH="5079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8430" y="4419600"/>
                        <a:ext cx="4483506"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2296" name="Picture 4" descr="se03F13"/>
          <p:cNvPicPr>
            <a:picLocks noChangeAspect="1" noChangeArrowheads="1"/>
          </p:cNvPicPr>
          <p:nvPr/>
        </p:nvPicPr>
        <p:blipFill>
          <a:blip r:embed="rId7" cstate="print"/>
          <a:srcRect/>
          <a:stretch>
            <a:fillRect/>
          </a:stretch>
        </p:blipFill>
        <p:spPr bwMode="auto">
          <a:xfrm>
            <a:off x="5334000" y="990600"/>
            <a:ext cx="3057525" cy="2308225"/>
          </a:xfrm>
          <a:prstGeom prst="rect">
            <a:avLst/>
          </a:prstGeom>
          <a:noFill/>
          <a:ln w="9525">
            <a:noFill/>
            <a:miter lim="800000"/>
            <a:headEnd/>
            <a:tailEnd/>
          </a:ln>
        </p:spPr>
      </p:pic>
      <p:cxnSp>
        <p:nvCxnSpPr>
          <p:cNvPr id="18" name="Straight Connector 17"/>
          <p:cNvCxnSpPr/>
          <p:nvPr/>
        </p:nvCxnSpPr>
        <p:spPr>
          <a:xfrm rot="5400000">
            <a:off x="2400301" y="3695700"/>
            <a:ext cx="5257800" cy="317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334000" y="3733800"/>
            <a:ext cx="3352800" cy="2462213"/>
          </a:xfrm>
          <a:prstGeom prst="rect">
            <a:avLst/>
          </a:prstGeom>
          <a:noFill/>
        </p:spPr>
        <p:txBody>
          <a:bodyPr>
            <a:spAutoFit/>
          </a:bodyPr>
          <a:lstStyle/>
          <a:p>
            <a:pPr marL="274320" indent="-274320">
              <a:spcAft>
                <a:spcPts val="1200"/>
              </a:spcAft>
              <a:buFont typeface="Wingdings" pitchFamily="2" charset="2"/>
              <a:buChar char="Ø"/>
              <a:defRPr/>
            </a:pPr>
            <a:r>
              <a:rPr lang="en-US" dirty="0">
                <a:latin typeface="Arial" pitchFamily="34" charset="0"/>
              </a:rPr>
              <a:t>The reverse current saturates at –</a:t>
            </a:r>
            <a:r>
              <a:rPr lang="en-US" b="1" i="1" dirty="0">
                <a:latin typeface="Times New Roman" pitchFamily="18" charset="0"/>
                <a:cs typeface="Times New Roman" pitchFamily="18" charset="0"/>
              </a:rPr>
              <a:t>I</a:t>
            </a:r>
            <a:r>
              <a:rPr lang="en-US" b="1" i="1" baseline="-25000" dirty="0">
                <a:latin typeface="Times New Roman" pitchFamily="18" charset="0"/>
                <a:cs typeface="Times New Roman" pitchFamily="18" charset="0"/>
              </a:rPr>
              <a:t>S</a:t>
            </a:r>
            <a:r>
              <a:rPr lang="en-US" dirty="0">
                <a:latin typeface="Arial" pitchFamily="34" charset="0"/>
              </a:rPr>
              <a:t>, therefore is given the name </a:t>
            </a:r>
            <a:r>
              <a:rPr lang="en-US" b="1" i="1" dirty="0">
                <a:latin typeface="Arial" pitchFamily="34" charset="0"/>
              </a:rPr>
              <a:t>saturation current</a:t>
            </a:r>
          </a:p>
          <a:p>
            <a:pPr marL="274320" indent="-274320">
              <a:spcAft>
                <a:spcPts val="1200"/>
              </a:spcAft>
              <a:buFont typeface="Wingdings" pitchFamily="2" charset="2"/>
              <a:buChar char="Ø"/>
              <a:defRPr/>
            </a:pPr>
            <a:r>
              <a:rPr lang="en-US" b="1" i="1" dirty="0">
                <a:latin typeface="Times New Roman" pitchFamily="18" charset="0"/>
                <a:cs typeface="Times New Roman" pitchFamily="18" charset="0"/>
              </a:rPr>
              <a:t>“I</a:t>
            </a:r>
            <a:r>
              <a:rPr lang="en-US" b="1" i="1" baseline="-25000" dirty="0">
                <a:latin typeface="Times New Roman" pitchFamily="18" charset="0"/>
                <a:cs typeface="Times New Roman" pitchFamily="18" charset="0"/>
              </a:rPr>
              <a:t>S</a:t>
            </a:r>
            <a:r>
              <a:rPr lang="en-US" b="1" i="1" dirty="0">
                <a:latin typeface="Times New Roman" pitchFamily="18" charset="0"/>
                <a:cs typeface="Times New Roman" pitchFamily="18" charset="0"/>
              </a:rPr>
              <a:t>”  </a:t>
            </a:r>
            <a:r>
              <a:rPr lang="en-US" dirty="0">
                <a:latin typeface="Arial" pitchFamily="34" charset="0"/>
              </a:rPr>
              <a:t>is directly proportional to junction’s cross-sectional area, thus is also known as junction </a:t>
            </a:r>
            <a:r>
              <a:rPr lang="en-US" b="1" i="1" dirty="0">
                <a:latin typeface="+mn-lt"/>
                <a:cs typeface="Times New Roman" pitchFamily="18" charset="0"/>
              </a:rPr>
              <a:t>scale current</a:t>
            </a:r>
          </a:p>
        </p:txBody>
      </p:sp>
    </p:spTree>
    <p:extLst>
      <p:ext uri="{BB962C8B-B14F-4D97-AF65-F5344CB8AC3E}">
        <p14:creationId xmlns:p14="http://schemas.microsoft.com/office/powerpoint/2010/main" val="252456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268"/>
                                        </p:tgtEl>
                                        <p:attrNameLst>
                                          <p:attrName>style.visibility</p:attrName>
                                        </p:attrNameLst>
                                      </p:cBhvr>
                                      <p:to>
                                        <p:strVal val="visible"/>
                                      </p:to>
                                    </p:set>
                                    <p:animEffect transition="in" filter="wipe(left)">
                                      <p:cBhvr>
                                        <p:cTn id="12" dur="500"/>
                                        <p:tgtEl>
                                          <p:spTgt spid="1126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269"/>
                                        </p:tgtEl>
                                        <p:attrNameLst>
                                          <p:attrName>style.visibility</p:attrName>
                                        </p:attrNameLst>
                                      </p:cBhvr>
                                      <p:to>
                                        <p:strVal val="visible"/>
                                      </p:to>
                                    </p:set>
                                    <p:animEffect transition="in" filter="wipe(left)">
                                      <p:cBhvr>
                                        <p:cTn id="17" dur="500"/>
                                        <p:tgtEl>
                                          <p:spTgt spid="1126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up)">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9">
                                            <p:txEl>
                                              <p:pRg st="0" end="0"/>
                                            </p:txEl>
                                          </p:spTgt>
                                        </p:tgtEl>
                                        <p:attrNameLst>
                                          <p:attrName>style.visibility</p:attrName>
                                        </p:attrNameLst>
                                      </p:cBhvr>
                                      <p:to>
                                        <p:strVal val="visible"/>
                                      </p:to>
                                    </p:set>
                                    <p:animEffect transition="in" filter="wipe(up)">
                                      <p:cBhvr>
                                        <p:cTn id="27" dur="1000"/>
                                        <p:tgtEl>
                                          <p:spTgt spid="19">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9">
                                            <p:txEl>
                                              <p:pRg st="1" end="1"/>
                                            </p:txEl>
                                          </p:spTgt>
                                        </p:tgtEl>
                                        <p:attrNameLst>
                                          <p:attrName>style.visibility</p:attrName>
                                        </p:attrNameLst>
                                      </p:cBhvr>
                                      <p:to>
                                        <p:strVal val="visible"/>
                                      </p:to>
                                    </p:set>
                                    <p:animEffect transition="in" filter="wipe(up)">
                                      <p:cBhvr>
                                        <p:cTn id="32" dur="10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6132" name="Text Box 4"/>
          <p:cNvSpPr txBox="1">
            <a:spLocks noChangeArrowheads="1"/>
          </p:cNvSpPr>
          <p:nvPr/>
        </p:nvSpPr>
        <p:spPr bwMode="auto">
          <a:xfrm>
            <a:off x="152400" y="866379"/>
            <a:ext cx="8610600" cy="2154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anose="02020603050405020304" pitchFamily="18" charset="0"/>
                <a:cs typeface="Arial" panose="020B0604020202020204" pitchFamily="34" charset="0"/>
              </a:defRPr>
            </a:lvl1pPr>
            <a:lvl2pPr marL="914400" indent="-457200">
              <a:defRPr sz="2400">
                <a:solidFill>
                  <a:schemeClr val="tx1"/>
                </a:solidFill>
                <a:latin typeface="Times New Roman" panose="02020603050405020304" pitchFamily="18" charset="0"/>
                <a:cs typeface="Arial" panose="020B0604020202020204" pitchFamily="34" charset="0"/>
              </a:defRPr>
            </a:lvl2pPr>
            <a:lvl3pPr marL="1371600" indent="-457200">
              <a:defRPr sz="2400">
                <a:solidFill>
                  <a:schemeClr val="tx1"/>
                </a:solidFill>
                <a:latin typeface="Times New Roman" panose="02020603050405020304" pitchFamily="18" charset="0"/>
                <a:cs typeface="Arial" panose="020B0604020202020204" pitchFamily="34" charset="0"/>
              </a:defRPr>
            </a:lvl3pPr>
            <a:lvl4pPr marL="1828800" indent="-457200">
              <a:defRPr sz="2400">
                <a:solidFill>
                  <a:schemeClr val="tx1"/>
                </a:solidFill>
                <a:latin typeface="Times New Roman" panose="02020603050405020304" pitchFamily="18" charset="0"/>
                <a:cs typeface="Arial" panose="020B0604020202020204" pitchFamily="34" charset="0"/>
              </a:defRPr>
            </a:lvl4pPr>
            <a:lvl5pPr marL="2286000" indent="-457200">
              <a:defRPr sz="2400">
                <a:solidFill>
                  <a:schemeClr val="tx1"/>
                </a:solidFill>
                <a:latin typeface="Times New Roman" panose="02020603050405020304" pitchFamily="18" charset="0"/>
                <a:cs typeface="Arial" panose="020B0604020202020204" pitchFamily="34" charset="0"/>
              </a:defRPr>
            </a:lvl5pPr>
            <a:lvl6pPr marL="2743200" indent="-4572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3200400" indent="-4572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657600" indent="-4572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4114800" indent="-457200" fontAlgn="base">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spcBef>
                <a:spcPct val="50000"/>
              </a:spcBef>
              <a:buFont typeface="Wingdings" panose="05000000000000000000" pitchFamily="2" charset="2"/>
              <a:buNone/>
            </a:pPr>
            <a:r>
              <a:rPr lang="en-US" altLang="en-US" sz="2000" i="1" dirty="0">
                <a:effectLst>
                  <a:outerShdw blurRad="38100" dist="38100" dir="2700000" algn="tl">
                    <a:srgbClr val="C0C0C0"/>
                  </a:outerShdw>
                </a:effectLst>
              </a:rPr>
              <a:t>      </a:t>
            </a:r>
            <a:r>
              <a:rPr lang="en-US" altLang="en-US" b="1" i="1" dirty="0">
                <a:effectLst>
                  <a:outerShdw blurRad="38100" dist="38100" dir="2700000" algn="tl">
                    <a:srgbClr val="C0C0C0"/>
                  </a:outerShdw>
                </a:effectLst>
              </a:rPr>
              <a:t>Valence </a:t>
            </a:r>
            <a:r>
              <a:rPr lang="en-US" altLang="en-US" b="1" i="1" dirty="0" smtClean="0">
                <a:effectLst>
                  <a:outerShdw blurRad="38100" dist="38100" dir="2700000" algn="tl">
                    <a:srgbClr val="C0C0C0"/>
                  </a:outerShdw>
                </a:effectLst>
              </a:rPr>
              <a:t>Electrons</a:t>
            </a:r>
            <a:endParaRPr lang="en-US" altLang="en-US" sz="2000" b="1" i="1" dirty="0" smtClean="0">
              <a:effectLst>
                <a:outerShdw blurRad="38100" dist="38100" dir="2700000" algn="tl">
                  <a:srgbClr val="C0C0C0"/>
                </a:outerShdw>
              </a:effectLst>
            </a:endParaRPr>
          </a:p>
          <a:p>
            <a:pPr>
              <a:spcBef>
                <a:spcPct val="50000"/>
              </a:spcBef>
              <a:buFont typeface="Wingdings" panose="05000000000000000000" pitchFamily="2" charset="2"/>
              <a:buNone/>
            </a:pPr>
            <a:endParaRPr lang="en-US" altLang="en-US" sz="2000" i="1" dirty="0">
              <a:effectLst>
                <a:outerShdw blurRad="38100" dist="38100" dir="2700000" algn="tl">
                  <a:srgbClr val="C0C0C0"/>
                </a:outerShdw>
              </a:effectLst>
            </a:endParaRPr>
          </a:p>
          <a:p>
            <a:pPr>
              <a:lnSpc>
                <a:spcPct val="50000"/>
              </a:lnSpc>
              <a:spcBef>
                <a:spcPct val="30000"/>
              </a:spcBef>
              <a:buFont typeface="Wingdings" panose="05000000000000000000" pitchFamily="2" charset="2"/>
              <a:buChar char="Ø"/>
            </a:pPr>
            <a:r>
              <a:rPr lang="en-US" altLang="en-US" sz="2000" dirty="0"/>
              <a:t>Electrons with the highest energy levels exist in the outermost shell</a:t>
            </a:r>
            <a:r>
              <a:rPr lang="en-US" altLang="en-US" sz="2000" dirty="0" smtClean="0"/>
              <a:t>.</a:t>
            </a:r>
          </a:p>
          <a:p>
            <a:pPr marL="0" indent="0">
              <a:lnSpc>
                <a:spcPct val="50000"/>
              </a:lnSpc>
              <a:spcBef>
                <a:spcPct val="30000"/>
              </a:spcBef>
            </a:pPr>
            <a:r>
              <a:rPr lang="en-US" altLang="en-US" sz="2000" dirty="0" smtClean="0"/>
              <a:t> </a:t>
            </a:r>
            <a:endParaRPr lang="en-US" altLang="en-US" sz="2000" dirty="0"/>
          </a:p>
          <a:p>
            <a:pPr>
              <a:lnSpc>
                <a:spcPct val="50000"/>
              </a:lnSpc>
              <a:spcBef>
                <a:spcPct val="30000"/>
              </a:spcBef>
              <a:buFont typeface="Wingdings" panose="05000000000000000000" pitchFamily="2" charset="2"/>
              <a:buChar char="Ø"/>
            </a:pPr>
            <a:r>
              <a:rPr lang="en-US" altLang="en-US" sz="2000" dirty="0"/>
              <a:t>Electron in the valence shell called valence electrons.</a:t>
            </a:r>
          </a:p>
          <a:p>
            <a:pPr marL="0" indent="0">
              <a:lnSpc>
                <a:spcPct val="50000"/>
              </a:lnSpc>
              <a:spcBef>
                <a:spcPct val="30000"/>
              </a:spcBef>
            </a:pPr>
            <a:r>
              <a:rPr lang="en-US" altLang="en-US" sz="2000" dirty="0" smtClean="0"/>
              <a:t> </a:t>
            </a:r>
            <a:endParaRPr lang="en-US" altLang="en-US" sz="2000" dirty="0"/>
          </a:p>
          <a:p>
            <a:pPr>
              <a:lnSpc>
                <a:spcPct val="50000"/>
              </a:lnSpc>
              <a:spcBef>
                <a:spcPct val="30000"/>
              </a:spcBef>
            </a:pPr>
            <a:r>
              <a:rPr lang="en-US" altLang="en-US" sz="2000" dirty="0"/>
              <a:t>       </a:t>
            </a:r>
          </a:p>
        </p:txBody>
      </p:sp>
      <p:sp>
        <p:nvSpPr>
          <p:cNvPr id="176135" name="Rectangle 7"/>
          <p:cNvSpPr>
            <a:spLocks noChangeArrowheads="1"/>
          </p:cNvSpPr>
          <p:nvPr/>
        </p:nvSpPr>
        <p:spPr bwMode="auto">
          <a:xfrm>
            <a:off x="3367314" y="-76200"/>
            <a:ext cx="3018971"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Times New Roman" panose="02020603050405020304" pitchFamily="18" charset="0"/>
                <a:cs typeface="Arial" panose="020B0604020202020204" pitchFamily="34" charset="0"/>
              </a:defRPr>
            </a:lvl1pPr>
            <a:lvl2pPr algn="ctr">
              <a:defRPr sz="4400">
                <a:solidFill>
                  <a:schemeClr val="tx2"/>
                </a:solidFill>
                <a:latin typeface="Times New Roman" panose="02020603050405020304" pitchFamily="18" charset="0"/>
                <a:cs typeface="Arial" panose="020B0604020202020204" pitchFamily="34" charset="0"/>
              </a:defRPr>
            </a:lvl2pPr>
            <a:lvl3pPr algn="ctr">
              <a:defRPr sz="4400">
                <a:solidFill>
                  <a:schemeClr val="tx2"/>
                </a:solidFill>
                <a:latin typeface="Times New Roman" panose="02020603050405020304" pitchFamily="18" charset="0"/>
                <a:cs typeface="Arial" panose="020B0604020202020204" pitchFamily="34" charset="0"/>
              </a:defRPr>
            </a:lvl3pPr>
            <a:lvl4pPr algn="ctr">
              <a:defRPr sz="4400">
                <a:solidFill>
                  <a:schemeClr val="tx2"/>
                </a:solidFill>
                <a:latin typeface="Times New Roman" panose="02020603050405020304" pitchFamily="18" charset="0"/>
                <a:cs typeface="Arial" panose="020B0604020202020204" pitchFamily="34" charset="0"/>
              </a:defRPr>
            </a:lvl4pPr>
            <a:lvl5pPr algn="ctr">
              <a:defRPr sz="4400">
                <a:solidFill>
                  <a:schemeClr val="tx2"/>
                </a:solidFill>
                <a:latin typeface="Times New Roman" panose="02020603050405020304" pitchFamily="18" charset="0"/>
                <a:cs typeface="Arial" panose="020B0604020202020204" pitchFamily="34" charset="0"/>
              </a:defRPr>
            </a:lvl5pPr>
            <a:lvl6pPr marL="457200" algn="ctr"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6pPr>
            <a:lvl7pPr marL="914400" algn="ctr"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7pPr>
            <a:lvl8pPr marL="1371600" algn="ctr"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8pPr>
            <a:lvl9pPr marL="1828800" algn="ctr" fontAlgn="base">
              <a:spcBef>
                <a:spcPct val="0"/>
              </a:spcBef>
              <a:spcAft>
                <a:spcPct val="0"/>
              </a:spcAft>
              <a:defRPr sz="4400">
                <a:solidFill>
                  <a:schemeClr val="tx2"/>
                </a:solidFill>
                <a:latin typeface="Times New Roman" panose="02020603050405020304" pitchFamily="18" charset="0"/>
                <a:cs typeface="Arial" panose="020B0604020202020204" pitchFamily="34" charset="0"/>
              </a:defRPr>
            </a:lvl9pPr>
          </a:lstStyle>
          <a:p>
            <a:pPr algn="l"/>
            <a:r>
              <a:rPr lang="en-US" altLang="en-US" sz="2800" b="1" dirty="0" smtClean="0">
                <a:effectLst>
                  <a:outerShdw blurRad="38100" dist="38100" dir="2700000" algn="tl">
                    <a:srgbClr val="C0C0C0"/>
                  </a:outerShdw>
                </a:effectLst>
                <a:latin typeface="Garamond" panose="02020404030301010803" pitchFamily="18" charset="0"/>
              </a:rPr>
              <a:t>Atomic </a:t>
            </a:r>
            <a:r>
              <a:rPr lang="en-US" altLang="en-US" sz="2800" b="1" dirty="0">
                <a:effectLst>
                  <a:outerShdw blurRad="38100" dist="38100" dir="2700000" algn="tl">
                    <a:srgbClr val="C0C0C0"/>
                  </a:outerShdw>
                </a:effectLst>
                <a:latin typeface="Garamond" panose="02020404030301010803" pitchFamily="18" charset="0"/>
              </a:rPr>
              <a:t>Structures </a:t>
            </a:r>
            <a:endParaRPr lang="en-US" altLang="en-US" sz="3200" b="1" dirty="0">
              <a:effectLst>
                <a:outerShdw blurRad="38100" dist="38100" dir="2700000" algn="tl">
                  <a:srgbClr val="C0C0C0"/>
                </a:outerShdw>
              </a:effectLst>
              <a:latin typeface="Garamond" panose="02020404030301010803" pitchFamily="18" charset="0"/>
            </a:endParaRPr>
          </a:p>
        </p:txBody>
      </p:sp>
      <p:pic>
        <p:nvPicPr>
          <p:cNvPr id="176136" name="Picture 8" descr="fg01_007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9200" y="2713038"/>
            <a:ext cx="7315200" cy="3992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Pentagon 4"/>
          <p:cNvSpPr/>
          <p:nvPr/>
        </p:nvSpPr>
        <p:spPr>
          <a:xfrm>
            <a:off x="14514" y="0"/>
            <a:ext cx="1752600" cy="6858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I</a:t>
            </a:r>
            <a:r>
              <a:rPr lang="en-US" sz="1600" b="1" dirty="0" smtClean="0">
                <a:solidFill>
                  <a:schemeClr val="tx1"/>
                </a:solidFill>
              </a:rPr>
              <a:t>ntroduction</a:t>
            </a:r>
            <a:endParaRPr lang="en-US" sz="1600" b="1" dirty="0">
              <a:solidFill>
                <a:schemeClr val="tx1"/>
              </a:solidFill>
            </a:endParaRPr>
          </a:p>
        </p:txBody>
      </p:sp>
    </p:spTree>
    <p:extLst>
      <p:ext uri="{BB962C8B-B14F-4D97-AF65-F5344CB8AC3E}">
        <p14:creationId xmlns:p14="http://schemas.microsoft.com/office/powerpoint/2010/main" val="3006501687"/>
      </p:ext>
    </p:extLst>
  </p:cSld>
  <p:clrMapOvr>
    <a:masterClrMapping/>
  </p:clrMapOvr>
  <p:transition>
    <p:split orient="vert" dir="in"/>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4" descr="se03F13"/>
          <p:cNvPicPr>
            <a:picLocks noChangeAspect="1" noChangeArrowheads="1"/>
          </p:cNvPicPr>
          <p:nvPr/>
        </p:nvPicPr>
        <p:blipFill>
          <a:blip r:embed="rId3" cstate="print"/>
          <a:srcRect/>
          <a:stretch>
            <a:fillRect/>
          </a:stretch>
        </p:blipFill>
        <p:spPr bwMode="auto">
          <a:xfrm>
            <a:off x="152400" y="1905000"/>
            <a:ext cx="4745038" cy="3581400"/>
          </a:xfrm>
          <a:prstGeom prst="rect">
            <a:avLst/>
          </a:prstGeom>
          <a:noFill/>
          <a:ln w="9525">
            <a:noFill/>
            <a:miter lim="800000"/>
            <a:headEnd/>
            <a:tailEnd/>
          </a:ln>
        </p:spPr>
      </p:pic>
      <p:graphicFrame>
        <p:nvGraphicFramePr>
          <p:cNvPr id="13314" name="Object 6"/>
          <p:cNvGraphicFramePr>
            <a:graphicFrameLocks noChangeAspect="1"/>
          </p:cNvGraphicFramePr>
          <p:nvPr/>
        </p:nvGraphicFramePr>
        <p:xfrm>
          <a:off x="5638800" y="2133600"/>
          <a:ext cx="2436813" cy="600075"/>
        </p:xfrm>
        <a:graphic>
          <a:graphicData uri="http://schemas.openxmlformats.org/presentationml/2006/ole">
            <mc:AlternateContent xmlns:mc="http://schemas.openxmlformats.org/markup-compatibility/2006">
              <mc:Choice xmlns:v="urn:schemas-microsoft-com:vml" Requires="v">
                <p:oleObj spid="_x0000_s66620" name="Equation" r:id="rId4" imgW="977760" imgH="241200" progId="Equation.3">
                  <p:embed/>
                </p:oleObj>
              </mc:Choice>
              <mc:Fallback>
                <p:oleObj name="Equation" r:id="rId4" imgW="977760" imgH="24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8800" y="2133600"/>
                        <a:ext cx="2436813" cy="600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3"/>
          <p:cNvSpPr txBox="1">
            <a:spLocks noChangeArrowheads="1"/>
          </p:cNvSpPr>
          <p:nvPr/>
        </p:nvSpPr>
        <p:spPr>
          <a:xfrm>
            <a:off x="5181600" y="4267200"/>
            <a:ext cx="3581400" cy="1676400"/>
          </a:xfrm>
          <a:prstGeom prst="rect">
            <a:avLst/>
          </a:prstGeom>
        </p:spPr>
        <p:txBody>
          <a:bodyPr/>
          <a:lstStyle/>
          <a:p>
            <a:pPr>
              <a:spcBef>
                <a:spcPct val="20000"/>
              </a:spcBef>
              <a:defRPr/>
            </a:pPr>
            <a:r>
              <a:rPr lang="en-US" kern="0" dirty="0">
                <a:latin typeface="+mn-lt"/>
              </a:rPr>
              <a:t>The current and voltage relationship of a PN junction is exponential in forward bias region, and relatively constant  in reverse bias region.</a:t>
            </a:r>
          </a:p>
        </p:txBody>
      </p:sp>
      <p:sp>
        <p:nvSpPr>
          <p:cNvPr id="8" name="Title 4"/>
          <p:cNvSpPr txBox="1">
            <a:spLocks/>
          </p:cNvSpPr>
          <p:nvPr/>
        </p:nvSpPr>
        <p:spPr>
          <a:xfrm>
            <a:off x="164219" y="274638"/>
            <a:ext cx="8356776" cy="584775"/>
          </a:xfrm>
          <a:prstGeom prst="rect">
            <a:avLst/>
          </a:prstGeom>
        </p:spPr>
        <p:txBody>
          <a:bodyPr wrap="none">
            <a:spAutoFit/>
          </a:bodyPr>
          <a:lstStyle/>
          <a:p>
            <a:pPr algn="ctr" eaLnBrk="0" hangingPunct="0">
              <a:defRPr/>
            </a:pPr>
            <a:r>
              <a:rPr lang="en-US" sz="3200" b="1" kern="0" dirty="0">
                <a:solidFill>
                  <a:schemeClr val="tx2"/>
                </a:solidFill>
                <a:latin typeface="+mj-lt"/>
                <a:ea typeface="+mj-ea"/>
                <a:cs typeface="+mj-cs"/>
              </a:rPr>
              <a:t>PN Junction Current-Voltage Relationship</a:t>
            </a:r>
          </a:p>
        </p:txBody>
      </p:sp>
      <p:sp>
        <p:nvSpPr>
          <p:cNvPr id="9" name="TextBox 8"/>
          <p:cNvSpPr txBox="1"/>
          <p:nvPr/>
        </p:nvSpPr>
        <p:spPr>
          <a:xfrm>
            <a:off x="5105400" y="2971800"/>
            <a:ext cx="3429000" cy="400050"/>
          </a:xfrm>
          <a:prstGeom prst="rect">
            <a:avLst/>
          </a:prstGeom>
          <a:solidFill>
            <a:schemeClr val="accent1">
              <a:lumMod val="75000"/>
            </a:schemeClr>
          </a:solidFill>
          <a:ln>
            <a:solidFill>
              <a:srgbClr val="FF0000"/>
            </a:solidFill>
          </a:ln>
        </p:spPr>
        <p:txBody>
          <a:bodyPr>
            <a:spAutoFit/>
          </a:bodyPr>
          <a:lstStyle/>
          <a:p>
            <a:pPr>
              <a:defRPr/>
            </a:pPr>
            <a:r>
              <a:rPr lang="en-US" sz="2000" dirty="0">
                <a:latin typeface="Arial" pitchFamily="34" charset="0"/>
              </a:rPr>
              <a:t>This is the diode equation</a:t>
            </a:r>
          </a:p>
        </p:txBody>
      </p:sp>
    </p:spTree>
    <p:extLst>
      <p:ext uri="{BB962C8B-B14F-4D97-AF65-F5344CB8AC3E}">
        <p14:creationId xmlns:p14="http://schemas.microsoft.com/office/powerpoint/2010/main" val="371799979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4" descr="se03F14"/>
          <p:cNvPicPr>
            <a:picLocks noChangeAspect="1" noChangeArrowheads="1"/>
          </p:cNvPicPr>
          <p:nvPr/>
        </p:nvPicPr>
        <p:blipFill>
          <a:blip r:embed="rId2" cstate="print"/>
          <a:srcRect/>
          <a:stretch>
            <a:fillRect/>
          </a:stretch>
        </p:blipFill>
        <p:spPr bwMode="auto">
          <a:xfrm>
            <a:off x="5029200" y="1600200"/>
            <a:ext cx="3935413" cy="3940175"/>
          </a:xfrm>
          <a:prstGeom prst="rect">
            <a:avLst/>
          </a:prstGeom>
          <a:noFill/>
          <a:ln w="9525">
            <a:noFill/>
            <a:miter lim="800000"/>
            <a:headEnd/>
            <a:tailEnd/>
          </a:ln>
        </p:spPr>
      </p:pic>
      <p:sp>
        <p:nvSpPr>
          <p:cNvPr id="25603" name="Title 5"/>
          <p:cNvSpPr>
            <a:spLocks noGrp="1"/>
          </p:cNvSpPr>
          <p:nvPr>
            <p:ph type="title"/>
          </p:nvPr>
        </p:nvSpPr>
        <p:spPr>
          <a:xfrm>
            <a:off x="406400" y="76200"/>
            <a:ext cx="8229600" cy="1143000"/>
          </a:xfrm>
        </p:spPr>
        <p:txBody>
          <a:bodyPr/>
          <a:lstStyle/>
          <a:p>
            <a:r>
              <a:rPr lang="en-US" sz="4000" b="1" dirty="0" smtClean="0"/>
              <a:t>PN Junction Reverse Breakdown</a:t>
            </a:r>
          </a:p>
        </p:txBody>
      </p:sp>
      <p:sp>
        <p:nvSpPr>
          <p:cNvPr id="7" name="TextBox 6"/>
          <p:cNvSpPr txBox="1"/>
          <p:nvPr/>
        </p:nvSpPr>
        <p:spPr>
          <a:xfrm>
            <a:off x="457200" y="1524000"/>
            <a:ext cx="4419600" cy="4586288"/>
          </a:xfrm>
          <a:prstGeom prst="rect">
            <a:avLst/>
          </a:prstGeom>
          <a:noFill/>
        </p:spPr>
        <p:txBody>
          <a:bodyPr>
            <a:spAutoFit/>
          </a:bodyPr>
          <a:lstStyle/>
          <a:p>
            <a:pPr marL="274320" indent="-274320">
              <a:spcAft>
                <a:spcPts val="1200"/>
              </a:spcAft>
              <a:buFont typeface="Wingdings" pitchFamily="2" charset="2"/>
              <a:buChar char="Ø"/>
              <a:defRPr/>
            </a:pPr>
            <a:r>
              <a:rPr lang="en-US" dirty="0">
                <a:latin typeface="+mn-lt"/>
                <a:cs typeface="Times New Roman" pitchFamily="18" charset="0"/>
              </a:rPr>
              <a:t>The</a:t>
            </a:r>
            <a:r>
              <a:rPr lang="en-US" dirty="0">
                <a:latin typeface="Arial" pitchFamily="34" charset="0"/>
              </a:rPr>
              <a:t> reverse current is very small till  </a:t>
            </a:r>
            <a:r>
              <a:rPr lang="en-US" b="1" i="1" dirty="0">
                <a:latin typeface="Times New Roman" pitchFamily="18" charset="0"/>
                <a:cs typeface="Times New Roman" pitchFamily="18" charset="0"/>
              </a:rPr>
              <a:t>V &lt; V</a:t>
            </a:r>
            <a:r>
              <a:rPr lang="en-US" b="1" i="1" baseline="-25000" dirty="0">
                <a:latin typeface="Times New Roman" pitchFamily="18" charset="0"/>
                <a:cs typeface="Times New Roman" pitchFamily="18" charset="0"/>
              </a:rPr>
              <a:t>Z</a:t>
            </a:r>
            <a:endParaRPr lang="en-US" dirty="0">
              <a:latin typeface="+mn-lt"/>
              <a:cs typeface="Times New Roman" pitchFamily="18" charset="0"/>
            </a:endParaRPr>
          </a:p>
          <a:p>
            <a:pPr marL="274320" indent="-274320">
              <a:spcAft>
                <a:spcPts val="1200"/>
              </a:spcAft>
              <a:buFont typeface="Wingdings" pitchFamily="2" charset="2"/>
              <a:buChar char="Ø"/>
              <a:defRPr/>
            </a:pPr>
            <a:r>
              <a:rPr lang="en-US" dirty="0">
                <a:latin typeface="+mn-lt"/>
                <a:cs typeface="Times New Roman" pitchFamily="18" charset="0"/>
              </a:rPr>
              <a:t>As</a:t>
            </a:r>
            <a:r>
              <a:rPr lang="en-US" b="1" i="1" dirty="0">
                <a:latin typeface="Times New Roman" pitchFamily="18" charset="0"/>
                <a:cs typeface="Times New Roman" pitchFamily="18" charset="0"/>
              </a:rPr>
              <a:t> V </a:t>
            </a:r>
            <a:r>
              <a:rPr lang="en-US" dirty="0">
                <a:latin typeface="+mn-lt"/>
                <a:cs typeface="Times New Roman" pitchFamily="18" charset="0"/>
              </a:rPr>
              <a:t>reaches </a:t>
            </a:r>
            <a:r>
              <a:rPr lang="en-US" b="1" i="1" dirty="0">
                <a:latin typeface="Times New Roman" pitchFamily="18" charset="0"/>
                <a:cs typeface="Times New Roman" pitchFamily="18" charset="0"/>
              </a:rPr>
              <a:t>V</a:t>
            </a:r>
            <a:r>
              <a:rPr lang="en-US" b="1" i="1" baseline="-25000" dirty="0">
                <a:latin typeface="Times New Roman" pitchFamily="18" charset="0"/>
                <a:cs typeface="Times New Roman" pitchFamily="18" charset="0"/>
              </a:rPr>
              <a:t>Z</a:t>
            </a:r>
            <a:r>
              <a:rPr lang="en-US" dirty="0">
                <a:latin typeface="+mn-lt"/>
                <a:cs typeface="Times New Roman" pitchFamily="18" charset="0"/>
              </a:rPr>
              <a:t> , the reverse current sharply increases. This phenomenon is known as junction breakdown</a:t>
            </a:r>
          </a:p>
          <a:p>
            <a:pPr marL="274320" indent="-274320">
              <a:spcAft>
                <a:spcPts val="1200"/>
              </a:spcAft>
              <a:buFont typeface="Wingdings" pitchFamily="2" charset="2"/>
              <a:buChar char="Ø"/>
              <a:defRPr/>
            </a:pPr>
            <a:r>
              <a:rPr lang="en-US" dirty="0">
                <a:latin typeface="+mn-lt"/>
                <a:cs typeface="Times New Roman" pitchFamily="18" charset="0"/>
              </a:rPr>
              <a:t>The</a:t>
            </a:r>
            <a:r>
              <a:rPr lang="en-US" dirty="0">
                <a:latin typeface="Arial" pitchFamily="34" charset="0"/>
                <a:cs typeface="Times New Roman" pitchFamily="18" charset="0"/>
              </a:rPr>
              <a:t> </a:t>
            </a:r>
            <a:r>
              <a:rPr lang="en-US" dirty="0">
                <a:latin typeface="+mn-lt"/>
                <a:cs typeface="Times New Roman" pitchFamily="18" charset="0"/>
              </a:rPr>
              <a:t>phenomenon is non-destructive till the breakdown current is limited to a safe value</a:t>
            </a:r>
          </a:p>
          <a:p>
            <a:pPr marL="274320" indent="-274320">
              <a:spcAft>
                <a:spcPts val="1200"/>
              </a:spcAft>
              <a:buFont typeface="Wingdings" pitchFamily="2" charset="2"/>
              <a:buChar char="Ø"/>
              <a:defRPr/>
            </a:pPr>
            <a:r>
              <a:rPr lang="en-US" dirty="0">
                <a:latin typeface="+mn-lt"/>
                <a:cs typeface="Times New Roman" pitchFamily="18" charset="0"/>
              </a:rPr>
              <a:t>The safe value of current depends on the power dissipation capacity of the junction</a:t>
            </a:r>
          </a:p>
          <a:p>
            <a:pPr marL="274320" indent="-274320">
              <a:spcAft>
                <a:spcPts val="1200"/>
              </a:spcAft>
              <a:buFont typeface="Wingdings" pitchFamily="2" charset="2"/>
              <a:buChar char="Ø"/>
              <a:defRPr/>
            </a:pPr>
            <a:r>
              <a:rPr lang="en-US" dirty="0">
                <a:latin typeface="+mn-lt"/>
                <a:cs typeface="Times New Roman" pitchFamily="18" charset="0"/>
              </a:rPr>
              <a:t>Possible mechanism for junction breakdown :  the </a:t>
            </a:r>
            <a:r>
              <a:rPr lang="en-US" b="1" i="1" dirty="0" err="1">
                <a:latin typeface="+mn-lt"/>
                <a:cs typeface="Times New Roman" pitchFamily="18" charset="0"/>
              </a:rPr>
              <a:t>zener</a:t>
            </a:r>
            <a:r>
              <a:rPr lang="en-US" b="1" i="1" dirty="0">
                <a:latin typeface="+mn-lt"/>
                <a:cs typeface="Times New Roman" pitchFamily="18" charset="0"/>
              </a:rPr>
              <a:t> effect </a:t>
            </a:r>
            <a:r>
              <a:rPr lang="en-US" dirty="0">
                <a:latin typeface="+mn-lt"/>
                <a:cs typeface="Times New Roman" pitchFamily="18" charset="0"/>
              </a:rPr>
              <a:t>and the </a:t>
            </a:r>
            <a:r>
              <a:rPr lang="en-US" b="1" i="1" dirty="0">
                <a:latin typeface="+mn-lt"/>
                <a:cs typeface="Times New Roman" pitchFamily="18" charset="0"/>
              </a:rPr>
              <a:t>avalanche effect</a:t>
            </a:r>
            <a:endParaRPr lang="en-US" b="1" i="1" dirty="0">
              <a:latin typeface="Times New Roman" pitchFamily="18" charset="0"/>
              <a:cs typeface="Times New Roman" pitchFamily="18" charset="0"/>
            </a:endParaRPr>
          </a:p>
        </p:txBody>
      </p:sp>
    </p:spTree>
    <p:extLst>
      <p:ext uri="{BB962C8B-B14F-4D97-AF65-F5344CB8AC3E}">
        <p14:creationId xmlns:p14="http://schemas.microsoft.com/office/powerpoint/2010/main" val="990462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up)">
                                      <p:cBhvr>
                                        <p:cTn id="7" dur="1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up)">
                                      <p:cBhvr>
                                        <p:cTn id="12" dur="10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wipe(up)">
                                      <p:cBhvr>
                                        <p:cTn id="17" dur="10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wipe(up)">
                                      <p:cBhvr>
                                        <p:cTn id="22" dur="10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wipe(up)">
                                      <p:cBhvr>
                                        <p:cTn id="27" dur="10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609600" y="304800"/>
            <a:ext cx="7848600" cy="762000"/>
          </a:xfrm>
        </p:spPr>
        <p:txBody>
          <a:bodyPr/>
          <a:lstStyle/>
          <a:p>
            <a:pPr eaLnBrk="1" hangingPunct="1"/>
            <a:r>
              <a:rPr lang="en-US" sz="3600" b="1" dirty="0" err="1" smtClean="0"/>
              <a:t>Zener</a:t>
            </a:r>
            <a:r>
              <a:rPr lang="en-US" sz="3600" b="1" dirty="0" smtClean="0"/>
              <a:t> vs. Avalanche Breakdown</a:t>
            </a:r>
          </a:p>
        </p:txBody>
      </p:sp>
      <p:sp>
        <p:nvSpPr>
          <p:cNvPr id="26627" name="Rectangle 3"/>
          <p:cNvSpPr>
            <a:spLocks noGrp="1" noChangeArrowheads="1"/>
          </p:cNvSpPr>
          <p:nvPr>
            <p:ph type="body" sz="half" idx="1"/>
          </p:nvPr>
        </p:nvSpPr>
        <p:spPr>
          <a:xfrm>
            <a:off x="685800" y="4343400"/>
            <a:ext cx="7772400" cy="1524000"/>
          </a:xfrm>
        </p:spPr>
        <p:txBody>
          <a:bodyPr/>
          <a:lstStyle/>
          <a:p>
            <a:pPr eaLnBrk="1" hangingPunct="1">
              <a:lnSpc>
                <a:spcPct val="90000"/>
              </a:lnSpc>
            </a:pPr>
            <a:r>
              <a:rPr lang="en-US" sz="2000" smtClean="0"/>
              <a:t>Zener breakdown is a result of the large electric field inside the depletion region that breaks electrons or holes off their covalent bonds.</a:t>
            </a:r>
          </a:p>
          <a:p>
            <a:pPr eaLnBrk="1" hangingPunct="1">
              <a:lnSpc>
                <a:spcPct val="90000"/>
              </a:lnSpc>
            </a:pPr>
            <a:r>
              <a:rPr lang="en-US" sz="2000" smtClean="0"/>
              <a:t>Avalanche breakdown is a result of electrons or holes colliding with the fixed ions inside the depletion region.  </a:t>
            </a:r>
          </a:p>
        </p:txBody>
      </p:sp>
      <p:pic>
        <p:nvPicPr>
          <p:cNvPr id="26628" name="Picture 6"/>
          <p:cNvPicPr>
            <a:picLocks noChangeAspect="1" noChangeArrowheads="1"/>
          </p:cNvPicPr>
          <p:nvPr/>
        </p:nvPicPr>
        <p:blipFill>
          <a:blip r:embed="rId2" cstate="print"/>
          <a:srcRect/>
          <a:stretch>
            <a:fillRect/>
          </a:stretch>
        </p:blipFill>
        <p:spPr bwMode="auto">
          <a:xfrm>
            <a:off x="381000" y="1371600"/>
            <a:ext cx="8763000" cy="2873375"/>
          </a:xfrm>
          <a:prstGeom prst="rect">
            <a:avLst/>
          </a:prstGeom>
          <a:noFill/>
          <a:ln w="9525">
            <a:noFill/>
            <a:miter lim="800000"/>
            <a:headEnd/>
            <a:tailEnd/>
          </a:ln>
        </p:spPr>
      </p:pic>
    </p:spTree>
    <p:extLst>
      <p:ext uri="{BB962C8B-B14F-4D97-AF65-F5344CB8AC3E}">
        <p14:creationId xmlns:p14="http://schemas.microsoft.com/office/powerpoint/2010/main" val="264103126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sz="3600" b="1" dirty="0" smtClean="0"/>
              <a:t>PN Junction Capacitance</a:t>
            </a:r>
          </a:p>
        </p:txBody>
      </p:sp>
      <p:sp>
        <p:nvSpPr>
          <p:cNvPr id="27651" name="Rectangle 3"/>
          <p:cNvSpPr>
            <a:spLocks noGrp="1" noChangeArrowheads="1"/>
          </p:cNvSpPr>
          <p:nvPr>
            <p:ph type="body" sz="half" idx="1"/>
          </p:nvPr>
        </p:nvSpPr>
        <p:spPr>
          <a:xfrm>
            <a:off x="685800" y="5181600"/>
            <a:ext cx="7772400" cy="1219200"/>
          </a:xfrm>
        </p:spPr>
        <p:txBody>
          <a:bodyPr/>
          <a:lstStyle/>
          <a:p>
            <a:pPr marL="0" indent="0" eaLnBrk="1" hangingPunct="1">
              <a:lnSpc>
                <a:spcPct val="90000"/>
              </a:lnSpc>
              <a:buFontTx/>
              <a:buNone/>
            </a:pPr>
            <a:r>
              <a:rPr lang="en-US" sz="2000" smtClean="0"/>
              <a:t>The PN junction can be viewed as a capacitor.  By varying V</a:t>
            </a:r>
            <a:r>
              <a:rPr lang="en-US" sz="2000" baseline="-25000" smtClean="0"/>
              <a:t>R</a:t>
            </a:r>
            <a:r>
              <a:rPr lang="en-US" sz="2000" smtClean="0"/>
              <a:t>, the depletion width changes, changing its capacitance value; therefore, the PN junction is actually a voltage-dependent capacitor.  </a:t>
            </a:r>
          </a:p>
        </p:txBody>
      </p:sp>
      <p:pic>
        <p:nvPicPr>
          <p:cNvPr id="27652" name="Picture 6"/>
          <p:cNvPicPr>
            <a:picLocks noChangeAspect="1" noChangeArrowheads="1"/>
          </p:cNvPicPr>
          <p:nvPr/>
        </p:nvPicPr>
        <p:blipFill>
          <a:blip r:embed="rId2" cstate="print"/>
          <a:srcRect/>
          <a:stretch>
            <a:fillRect/>
          </a:stretch>
        </p:blipFill>
        <p:spPr bwMode="auto">
          <a:xfrm>
            <a:off x="762000" y="990600"/>
            <a:ext cx="7543800" cy="4090988"/>
          </a:xfrm>
          <a:prstGeom prst="rect">
            <a:avLst/>
          </a:prstGeom>
          <a:noFill/>
          <a:ln w="9525">
            <a:noFill/>
            <a:miter lim="800000"/>
            <a:headEnd/>
            <a:tailEnd/>
          </a:ln>
        </p:spPr>
      </p:pic>
    </p:spTree>
    <p:extLst>
      <p:ext uri="{BB962C8B-B14F-4D97-AF65-F5344CB8AC3E}">
        <p14:creationId xmlns:p14="http://schemas.microsoft.com/office/powerpoint/2010/main" val="166564151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40" name="Group 12"/>
          <p:cNvGrpSpPr>
            <a:grpSpLocks/>
          </p:cNvGrpSpPr>
          <p:nvPr/>
        </p:nvGrpSpPr>
        <p:grpSpPr bwMode="auto">
          <a:xfrm>
            <a:off x="5014913" y="1204913"/>
            <a:ext cx="3754437" cy="2951162"/>
            <a:chOff x="2880" y="1104"/>
            <a:chExt cx="1872" cy="1488"/>
          </a:xfrm>
        </p:grpSpPr>
        <p:sp>
          <p:nvSpPr>
            <p:cNvPr id="14343" name="AutoShape 9"/>
            <p:cNvSpPr>
              <a:spLocks noChangeArrowheads="1"/>
            </p:cNvSpPr>
            <p:nvPr/>
          </p:nvSpPr>
          <p:spPr bwMode="auto">
            <a:xfrm>
              <a:off x="2880" y="1104"/>
              <a:ext cx="1872" cy="1488"/>
            </a:xfrm>
            <a:prstGeom prst="roundRect">
              <a:avLst>
                <a:gd name="adj" fmla="val 16667"/>
              </a:avLst>
            </a:prstGeom>
            <a:solidFill>
              <a:schemeClr val="accent1"/>
            </a:solidFill>
            <a:ln w="9525">
              <a:solidFill>
                <a:schemeClr val="tx1"/>
              </a:solidFill>
              <a:round/>
              <a:headEnd/>
              <a:tailEnd/>
            </a:ln>
          </p:spPr>
          <p:txBody>
            <a:bodyPr wrap="none" anchor="ctr"/>
            <a:lstStyle/>
            <a:p>
              <a:pPr algn="ctr"/>
              <a:endParaRPr lang="en-US" sz="2400">
                <a:solidFill>
                  <a:srgbClr val="000000"/>
                </a:solidFill>
                <a:latin typeface="Times New Roman" pitchFamily="18" charset="0"/>
              </a:endParaRPr>
            </a:p>
          </p:txBody>
        </p:sp>
        <p:graphicFrame>
          <p:nvGraphicFramePr>
            <p:cNvPr id="14339" name="Object 2"/>
            <p:cNvGraphicFramePr>
              <a:graphicFrameLocks noChangeAspect="1"/>
            </p:cNvGraphicFramePr>
            <p:nvPr/>
          </p:nvGraphicFramePr>
          <p:xfrm>
            <a:off x="3024" y="1200"/>
            <a:ext cx="1584" cy="1195"/>
          </p:xfrm>
          <a:graphic>
            <a:graphicData uri="http://schemas.openxmlformats.org/presentationml/2006/ole">
              <mc:AlternateContent xmlns:mc="http://schemas.openxmlformats.org/markup-compatibility/2006">
                <mc:Choice xmlns:v="urn:schemas-microsoft-com:vml" Requires="v">
                  <p:oleObj spid="_x0000_s67702" name="Equation" r:id="rId3" imgW="2895600" imgH="2184400" progId="Equation.3">
                    <p:embed/>
                  </p:oleObj>
                </mc:Choice>
                <mc:Fallback>
                  <p:oleObj name="Equation" r:id="rId3" imgW="2895600" imgH="2184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4" y="1200"/>
                          <a:ext cx="1584" cy="11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pic>
        <p:nvPicPr>
          <p:cNvPr id="14341" name="Picture 11"/>
          <p:cNvPicPr>
            <a:picLocks noChangeAspect="1" noChangeArrowheads="1"/>
          </p:cNvPicPr>
          <p:nvPr/>
        </p:nvPicPr>
        <p:blipFill>
          <a:blip r:embed="rId5" cstate="print"/>
          <a:srcRect/>
          <a:stretch>
            <a:fillRect/>
          </a:stretch>
        </p:blipFill>
        <p:spPr bwMode="auto">
          <a:xfrm>
            <a:off x="1066800" y="1233488"/>
            <a:ext cx="3267075" cy="2371725"/>
          </a:xfrm>
          <a:prstGeom prst="rect">
            <a:avLst/>
          </a:prstGeom>
          <a:noFill/>
          <a:ln w="9525">
            <a:noFill/>
            <a:miter lim="800000"/>
            <a:headEnd/>
            <a:tailEnd/>
          </a:ln>
        </p:spPr>
      </p:pic>
      <p:graphicFrame>
        <p:nvGraphicFramePr>
          <p:cNvPr id="14338" name="Object 3"/>
          <p:cNvGraphicFramePr>
            <a:graphicFrameLocks noChangeAspect="1"/>
          </p:cNvGraphicFramePr>
          <p:nvPr/>
        </p:nvGraphicFramePr>
        <p:xfrm>
          <a:off x="533400" y="4648200"/>
          <a:ext cx="4522788" cy="977900"/>
        </p:xfrm>
        <a:graphic>
          <a:graphicData uri="http://schemas.openxmlformats.org/presentationml/2006/ole">
            <mc:AlternateContent xmlns:mc="http://schemas.openxmlformats.org/markup-compatibility/2006">
              <mc:Choice xmlns:v="urn:schemas-microsoft-com:vml" Requires="v">
                <p:oleObj spid="_x0000_s67703" name="Equation" r:id="rId6" imgW="2209680" imgH="482400" progId="Equation.3">
                  <p:embed/>
                </p:oleObj>
              </mc:Choice>
              <mc:Fallback>
                <p:oleObj name="Equation" r:id="rId6" imgW="2209680" imgH="4824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 y="4648200"/>
                        <a:ext cx="4522788" cy="97790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42" name="Rectangle 2"/>
          <p:cNvSpPr>
            <a:spLocks noGrp="1" noChangeArrowheads="1"/>
          </p:cNvSpPr>
          <p:nvPr>
            <p:ph type="title"/>
          </p:nvPr>
        </p:nvSpPr>
        <p:spPr/>
        <p:txBody>
          <a:bodyPr/>
          <a:lstStyle/>
          <a:p>
            <a:pPr eaLnBrk="1" hangingPunct="1"/>
            <a:r>
              <a:rPr lang="en-US" sz="4000" b="1" dirty="0" smtClean="0"/>
              <a:t>PN Junction Capacitance</a:t>
            </a:r>
          </a:p>
        </p:txBody>
      </p:sp>
      <p:pic>
        <p:nvPicPr>
          <p:cNvPr id="14364" name="Picture 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83004" y="4724400"/>
            <a:ext cx="2303796" cy="1476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072500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533400" y="152400"/>
            <a:ext cx="8382000" cy="762000"/>
          </a:xfrm>
        </p:spPr>
        <p:txBody>
          <a:bodyPr/>
          <a:lstStyle/>
          <a:p>
            <a:pPr eaLnBrk="1" hangingPunct="1"/>
            <a:r>
              <a:rPr lang="en-US" b="1" dirty="0" smtClean="0"/>
              <a:t>Voltage-Controlled Oscillator</a:t>
            </a:r>
          </a:p>
        </p:txBody>
      </p:sp>
      <p:sp>
        <p:nvSpPr>
          <p:cNvPr id="15364" name="Rectangle 3"/>
          <p:cNvSpPr>
            <a:spLocks noGrp="1" noChangeArrowheads="1"/>
          </p:cNvSpPr>
          <p:nvPr>
            <p:ph type="body" sz="half" idx="1"/>
          </p:nvPr>
        </p:nvSpPr>
        <p:spPr>
          <a:xfrm>
            <a:off x="685800" y="4495800"/>
            <a:ext cx="7772400" cy="1828800"/>
          </a:xfrm>
        </p:spPr>
        <p:txBody>
          <a:bodyPr/>
          <a:lstStyle/>
          <a:p>
            <a:pPr eaLnBrk="1" hangingPunct="1">
              <a:buFont typeface="Wingdings" pitchFamily="2" charset="2"/>
              <a:buChar char="Ø"/>
            </a:pPr>
            <a:r>
              <a:rPr lang="en-US" sz="1800" smtClean="0"/>
              <a:t>A very important application of a reverse-biased PN junction is VCO, in which an LC circuit is used in an oscillator.  </a:t>
            </a:r>
          </a:p>
          <a:p>
            <a:pPr eaLnBrk="1" hangingPunct="1">
              <a:buFont typeface="Wingdings" pitchFamily="2" charset="2"/>
              <a:buChar char="Ø"/>
            </a:pPr>
            <a:r>
              <a:rPr lang="en-US" sz="1800" smtClean="0"/>
              <a:t>By changing V</a:t>
            </a:r>
            <a:r>
              <a:rPr lang="en-US" sz="1800" baseline="-25000" smtClean="0"/>
              <a:t>R</a:t>
            </a:r>
            <a:r>
              <a:rPr lang="en-US" sz="1800" smtClean="0"/>
              <a:t>, we can change C, which also changes the oscillation frequency. </a:t>
            </a:r>
          </a:p>
        </p:txBody>
      </p:sp>
      <p:grpSp>
        <p:nvGrpSpPr>
          <p:cNvPr id="15365" name="Group 9"/>
          <p:cNvGrpSpPr>
            <a:grpSpLocks/>
          </p:cNvGrpSpPr>
          <p:nvPr/>
        </p:nvGrpSpPr>
        <p:grpSpPr bwMode="auto">
          <a:xfrm>
            <a:off x="4800600" y="2286000"/>
            <a:ext cx="2590800" cy="1066800"/>
            <a:chOff x="3024" y="1440"/>
            <a:chExt cx="1632" cy="672"/>
          </a:xfrm>
        </p:grpSpPr>
        <p:sp>
          <p:nvSpPr>
            <p:cNvPr id="15367" name="AutoShape 6"/>
            <p:cNvSpPr>
              <a:spLocks noChangeArrowheads="1"/>
            </p:cNvSpPr>
            <p:nvPr/>
          </p:nvSpPr>
          <p:spPr bwMode="auto">
            <a:xfrm>
              <a:off x="3024" y="1440"/>
              <a:ext cx="1632" cy="672"/>
            </a:xfrm>
            <a:prstGeom prst="roundRect">
              <a:avLst>
                <a:gd name="adj" fmla="val 16667"/>
              </a:avLst>
            </a:prstGeom>
            <a:solidFill>
              <a:schemeClr val="accent1"/>
            </a:solidFill>
            <a:ln w="9525">
              <a:solidFill>
                <a:schemeClr val="tx1"/>
              </a:solidFill>
              <a:round/>
              <a:headEnd/>
              <a:tailEnd/>
            </a:ln>
          </p:spPr>
          <p:txBody>
            <a:bodyPr wrap="none" anchor="ctr"/>
            <a:lstStyle/>
            <a:p>
              <a:pPr algn="ctr"/>
              <a:endParaRPr lang="en-US" sz="2400">
                <a:solidFill>
                  <a:srgbClr val="000000"/>
                </a:solidFill>
                <a:latin typeface="Times New Roman" pitchFamily="18" charset="0"/>
              </a:endParaRPr>
            </a:p>
          </p:txBody>
        </p:sp>
        <p:graphicFrame>
          <p:nvGraphicFramePr>
            <p:cNvPr id="15362" name="Object 2"/>
            <p:cNvGraphicFramePr>
              <a:graphicFrameLocks noChangeAspect="1"/>
            </p:cNvGraphicFramePr>
            <p:nvPr/>
          </p:nvGraphicFramePr>
          <p:xfrm>
            <a:off x="3168" y="1459"/>
            <a:ext cx="1384" cy="562"/>
          </p:xfrm>
          <a:graphic>
            <a:graphicData uri="http://schemas.openxmlformats.org/presentationml/2006/ole">
              <mc:AlternateContent xmlns:mc="http://schemas.openxmlformats.org/markup-compatibility/2006">
                <mc:Choice xmlns:v="urn:schemas-microsoft-com:vml" Requires="v">
                  <p:oleObj spid="_x0000_s68668" name="Equation" r:id="rId3" imgW="1816100" imgH="736600" progId="Equation.3">
                    <p:embed/>
                  </p:oleObj>
                </mc:Choice>
                <mc:Fallback>
                  <p:oleObj name="Equation" r:id="rId3" imgW="1816100" imgH="736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8" y="1459"/>
                          <a:ext cx="1384" cy="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pic>
        <p:nvPicPr>
          <p:cNvPr id="15366" name="Picture 8"/>
          <p:cNvPicPr>
            <a:picLocks noChangeAspect="1" noChangeArrowheads="1"/>
          </p:cNvPicPr>
          <p:nvPr/>
        </p:nvPicPr>
        <p:blipFill>
          <a:blip r:embed="rId5" cstate="print"/>
          <a:srcRect/>
          <a:stretch>
            <a:fillRect/>
          </a:stretch>
        </p:blipFill>
        <p:spPr bwMode="auto">
          <a:xfrm>
            <a:off x="1143000" y="1752600"/>
            <a:ext cx="3324225" cy="1990725"/>
          </a:xfrm>
          <a:prstGeom prst="rect">
            <a:avLst/>
          </a:prstGeom>
          <a:noFill/>
          <a:ln w="9525">
            <a:noFill/>
            <a:miter lim="800000"/>
            <a:headEnd/>
            <a:tailEnd/>
          </a:ln>
        </p:spPr>
      </p:pic>
    </p:spTree>
    <p:extLst>
      <p:ext uri="{BB962C8B-B14F-4D97-AF65-F5344CB8AC3E}">
        <p14:creationId xmlns:p14="http://schemas.microsoft.com/office/powerpoint/2010/main" val="215073235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pPr>
              <a:defRPr/>
            </a:pPr>
            <a:endParaRPr lang="en-US"/>
          </a:p>
        </p:txBody>
      </p:sp>
      <p:pic>
        <p:nvPicPr>
          <p:cNvPr id="34819" name="Picture 3"/>
          <p:cNvPicPr>
            <a:picLocks noChangeAspect="1" noChangeArrowheads="1"/>
          </p:cNvPicPr>
          <p:nvPr/>
        </p:nvPicPr>
        <p:blipFill>
          <a:blip r:embed="rId2" cstate="print"/>
          <a:srcRect/>
          <a:stretch>
            <a:fillRect/>
          </a:stretch>
        </p:blipFill>
        <p:spPr bwMode="auto">
          <a:xfrm>
            <a:off x="400050" y="1352550"/>
            <a:ext cx="8343900" cy="4152900"/>
          </a:xfrm>
          <a:prstGeom prst="rect">
            <a:avLst/>
          </a:prstGeom>
          <a:noFill/>
          <a:ln w="9525">
            <a:noFill/>
            <a:miter lim="800000"/>
            <a:headEnd/>
            <a:tailEnd/>
          </a:ln>
        </p:spPr>
      </p:pic>
    </p:spTree>
    <p:extLst>
      <p:ext uri="{BB962C8B-B14F-4D97-AF65-F5344CB8AC3E}">
        <p14:creationId xmlns:p14="http://schemas.microsoft.com/office/powerpoint/2010/main" val="344898811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r>
              <a:rPr lang="en-US" smtClean="0"/>
              <a:t>Microelectronic Circuits, Sixth Edition</a:t>
            </a:r>
            <a:endParaRPr lang="en-US"/>
          </a:p>
        </p:txBody>
      </p:sp>
      <p:sp>
        <p:nvSpPr>
          <p:cNvPr id="4" name="Footer Placeholder 3"/>
          <p:cNvSpPr>
            <a:spLocks noGrp="1"/>
          </p:cNvSpPr>
          <p:nvPr>
            <p:ph type="ftr" sz="quarter" idx="11"/>
          </p:nvPr>
        </p:nvSpPr>
        <p:spPr/>
        <p:txBody>
          <a:bodyPr/>
          <a:lstStyle/>
          <a:p>
            <a:pPr>
              <a:defRPr/>
            </a:pPr>
            <a:r>
              <a:rPr lang="en-US" smtClean="0"/>
              <a:t> Sedra/Smith                       Copyright © 2010 by Oxford University Press, Inc.</a:t>
            </a:r>
            <a:endParaRPr lang="en-US"/>
          </a:p>
        </p:txBody>
      </p:sp>
      <p:pic>
        <p:nvPicPr>
          <p:cNvPr id="35842" name="Picture 2"/>
          <p:cNvPicPr>
            <a:picLocks noChangeAspect="1" noChangeArrowheads="1"/>
          </p:cNvPicPr>
          <p:nvPr/>
        </p:nvPicPr>
        <p:blipFill>
          <a:blip r:embed="rId2" cstate="print"/>
          <a:srcRect/>
          <a:stretch>
            <a:fillRect/>
          </a:stretch>
        </p:blipFill>
        <p:spPr bwMode="auto">
          <a:xfrm>
            <a:off x="395288" y="757238"/>
            <a:ext cx="8353425" cy="5343525"/>
          </a:xfrm>
          <a:prstGeom prst="rect">
            <a:avLst/>
          </a:prstGeom>
          <a:noFill/>
          <a:ln w="9525">
            <a:noFill/>
            <a:miter lim="800000"/>
            <a:headEnd/>
            <a:tailEnd/>
          </a:ln>
        </p:spPr>
      </p:pic>
    </p:spTree>
    <p:extLst>
      <p:ext uri="{BB962C8B-B14F-4D97-AF65-F5344CB8AC3E}">
        <p14:creationId xmlns:p14="http://schemas.microsoft.com/office/powerpoint/2010/main" val="27254755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2"/>
          <p:cNvPicPr>
            <a:picLocks noChangeAspect="1" noChangeArrowheads="1"/>
          </p:cNvPicPr>
          <p:nvPr/>
        </p:nvPicPr>
        <p:blipFill>
          <a:blip r:embed="rId2" cstate="print"/>
          <a:srcRect/>
          <a:stretch>
            <a:fillRect/>
          </a:stretch>
        </p:blipFill>
        <p:spPr bwMode="auto">
          <a:xfrm>
            <a:off x="544970" y="652509"/>
            <a:ext cx="7608430" cy="6046644"/>
          </a:xfrm>
          <a:prstGeom prst="rect">
            <a:avLst/>
          </a:prstGeom>
          <a:noFill/>
          <a:ln w="9525">
            <a:noFill/>
            <a:miter lim="800000"/>
            <a:headEnd/>
            <a:tailEnd/>
          </a:ln>
        </p:spPr>
      </p:pic>
      <p:sp>
        <p:nvSpPr>
          <p:cNvPr id="7" name="TextBox 6"/>
          <p:cNvSpPr txBox="1"/>
          <p:nvPr/>
        </p:nvSpPr>
        <p:spPr>
          <a:xfrm>
            <a:off x="228600" y="129289"/>
            <a:ext cx="8915400" cy="523220"/>
          </a:xfrm>
          <a:prstGeom prst="rect">
            <a:avLst/>
          </a:prstGeom>
          <a:noFill/>
        </p:spPr>
        <p:txBody>
          <a:bodyPr wrap="square" rtlCol="0">
            <a:spAutoFit/>
          </a:bodyPr>
          <a:lstStyle/>
          <a:p>
            <a:r>
              <a:rPr lang="en-US" sz="2800" b="1" dirty="0" smtClean="0">
                <a:solidFill>
                  <a:srgbClr val="FF0000"/>
                </a:solidFill>
              </a:rPr>
              <a:t>Why Silicon is more widely used then Germanium </a:t>
            </a:r>
            <a:endParaRPr lang="en-US" sz="2800" b="1" dirty="0">
              <a:solidFill>
                <a:srgbClr val="FF0000"/>
              </a:solidFill>
            </a:endParaRPr>
          </a:p>
        </p:txBody>
      </p:sp>
    </p:spTree>
    <p:extLst>
      <p:ext uri="{BB962C8B-B14F-4D97-AF65-F5344CB8AC3E}">
        <p14:creationId xmlns:p14="http://schemas.microsoft.com/office/powerpoint/2010/main" val="983467631"/>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24027</TotalTime>
  <Words>2433</Words>
  <Application>Microsoft Office PowerPoint</Application>
  <PresentationFormat>On-screen Show (4:3)</PresentationFormat>
  <Paragraphs>295</Paragraphs>
  <Slides>87</Slides>
  <Notes>10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87</vt:i4>
      </vt:variant>
    </vt:vector>
  </HeadingPairs>
  <TitlesOfParts>
    <vt:vector size="97" baseType="lpstr">
      <vt:lpstr>Arial</vt:lpstr>
      <vt:lpstr>Arial</vt:lpstr>
      <vt:lpstr>Arial Black</vt:lpstr>
      <vt:lpstr>Garamond</vt:lpstr>
      <vt:lpstr>Georgia</vt:lpstr>
      <vt:lpstr>Tahoma</vt:lpstr>
      <vt:lpstr>Times New Roman</vt:lpstr>
      <vt:lpstr>Wingdings</vt:lpstr>
      <vt:lpstr>Default Design</vt:lpstr>
      <vt:lpstr>Equation</vt:lpstr>
      <vt:lpstr> EE-215  Lecture  No 04 </vt:lpstr>
      <vt:lpstr>Introduction</vt:lpstr>
      <vt:lpstr>Conductivity &amp; Current </vt:lpstr>
      <vt:lpstr>PowerPoint Presentation</vt:lpstr>
      <vt:lpstr>PowerPoint Presentation</vt:lpstr>
      <vt:lpstr>Semiconductors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Bonding </vt:lpstr>
      <vt:lpstr>PowerPoint Presentation</vt:lpstr>
      <vt:lpstr>Ionic Bonding</vt:lpstr>
      <vt:lpstr>1-3 Covalent Bonding</vt:lpstr>
      <vt:lpstr>PowerPoint Presentation</vt:lpstr>
      <vt:lpstr>PowerPoint Presentation</vt:lpstr>
      <vt:lpstr>PowerPoint Presentation</vt:lpstr>
      <vt:lpstr>Intrinsic(Pure) Semiconductors</vt:lpstr>
      <vt:lpstr>An Intrinsic (Pure) Silicon crystal at room temperature has sufficient thermal energy for some valance electrons to jump the gap from valance band into conduction band, becoming free electrons. Free electrons are also called conduction electrons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Thermal Generation and re-combination </vt:lpstr>
      <vt:lpstr>Free Charge Carrier Density</vt:lpstr>
      <vt:lpstr>Free Electron Density at a Given Temperature </vt:lpstr>
      <vt:lpstr>PowerPoint Presentation</vt:lpstr>
      <vt:lpstr>PowerPoint Presentation</vt:lpstr>
      <vt:lpstr>Doping (N type)</vt:lpstr>
      <vt:lpstr>PowerPoint Presentation</vt:lpstr>
      <vt:lpstr>Example No 1</vt:lpstr>
      <vt:lpstr>Solution No 1</vt:lpstr>
      <vt:lpstr>PowerPoint Presentation</vt:lpstr>
      <vt:lpstr>Doping (P type)</vt:lpstr>
      <vt:lpstr>PowerPoint Presentation</vt:lpstr>
      <vt:lpstr>Example No 2</vt:lpstr>
      <vt:lpstr>Solution No 2</vt:lpstr>
      <vt:lpstr>PowerPoint Presentation</vt:lpstr>
      <vt:lpstr>Semiconductor Current </vt:lpstr>
      <vt:lpstr>PowerPoint Presentation</vt:lpstr>
      <vt:lpstr>PowerPoint Presentation</vt:lpstr>
      <vt:lpstr>Electron and Hole Densities</vt:lpstr>
      <vt:lpstr>Example 3.2</vt:lpstr>
      <vt:lpstr>Current Flow in Semiconductors</vt:lpstr>
      <vt:lpstr>The Drift Current</vt:lpstr>
      <vt:lpstr>The Drift Current</vt:lpstr>
      <vt:lpstr>The Drift Current</vt:lpstr>
      <vt:lpstr>The Drift Current</vt:lpstr>
      <vt:lpstr>The Diffusion Current</vt:lpstr>
      <vt:lpstr>The Diffusion Current</vt:lpstr>
      <vt:lpstr>Einstein's Relation</vt:lpstr>
      <vt:lpstr>PowerPoint Presentation</vt:lpstr>
      <vt:lpstr>PowerPoint Presentation</vt:lpstr>
      <vt:lpstr>PowerPoint Presentation</vt:lpstr>
      <vt:lpstr>PowerPoint Presentation</vt:lpstr>
      <vt:lpstr>PowerPoint Presentation</vt:lpstr>
      <vt:lpstr>Exercise</vt:lpstr>
      <vt:lpstr>PowerPoint Presentation</vt:lpstr>
      <vt:lpstr> EE-215 Lecture  </vt:lpstr>
      <vt:lpstr>The PN Junction</vt:lpstr>
      <vt:lpstr>PN Junction with open Circuit Terminals</vt:lpstr>
      <vt:lpstr>PN Junction with open Circuit Terminals</vt:lpstr>
      <vt:lpstr>PN Junction with open Circuit Terminals</vt:lpstr>
      <vt:lpstr>PN Junction with open Circuit Terminals</vt:lpstr>
      <vt:lpstr>Width of, and Charge Stored in the Depletion Region</vt:lpstr>
      <vt:lpstr>Width of, and Charge Stored in the Depletion Region</vt:lpstr>
      <vt:lpstr>Width of, and Charge Stored in the Depletion Region</vt:lpstr>
      <vt:lpstr>PN Junction with an Applied Voltage</vt:lpstr>
      <vt:lpstr>PN Junction with an Applied Voltage</vt:lpstr>
      <vt:lpstr>PN Junction Current-Voltage Relationship</vt:lpstr>
      <vt:lpstr>PowerPoint Presentation</vt:lpstr>
      <vt:lpstr>PN Junction Reverse Breakdown</vt:lpstr>
      <vt:lpstr>Zener vs. Avalanche Breakdown</vt:lpstr>
      <vt:lpstr>PN Junction Capacitance</vt:lpstr>
      <vt:lpstr>PN Junction Capacitance</vt:lpstr>
      <vt:lpstr>Voltage-Controlled Oscillator</vt:lpstr>
      <vt:lpstr>PowerPoint Presentation</vt:lpstr>
      <vt:lpstr>PowerPoint Presentation</vt:lpstr>
    </vt:vector>
  </TitlesOfParts>
  <Company>NEWGEN IMAGING SYSTEM (P) 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chithiraivel</dc:creator>
  <cp:lastModifiedBy>Abdul Basit Alvi</cp:lastModifiedBy>
  <cp:revision>421</cp:revision>
  <dcterms:created xsi:type="dcterms:W3CDTF">2009-02-10T11:50:20Z</dcterms:created>
  <dcterms:modified xsi:type="dcterms:W3CDTF">2022-03-03T02:58:05Z</dcterms:modified>
</cp:coreProperties>
</file>